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2"/>
    <p:sldMasterId id="2147483684" r:id="rId3"/>
  </p:sldMasterIdLst>
  <p:notesMasterIdLst>
    <p:notesMasterId r:id="rId25"/>
  </p:notesMasterIdLst>
  <p:sldIdLst>
    <p:sldId id="279" r:id="rId4"/>
    <p:sldId id="280" r:id="rId5"/>
    <p:sldId id="258" r:id="rId6"/>
    <p:sldId id="260" r:id="rId7"/>
    <p:sldId id="259" r:id="rId8"/>
    <p:sldId id="284" r:id="rId9"/>
    <p:sldId id="268" r:id="rId10"/>
    <p:sldId id="262" r:id="rId11"/>
    <p:sldId id="273" r:id="rId12"/>
    <p:sldId id="289" r:id="rId13"/>
    <p:sldId id="272" r:id="rId14"/>
    <p:sldId id="290" r:id="rId15"/>
    <p:sldId id="278" r:id="rId16"/>
    <p:sldId id="269" r:id="rId17"/>
    <p:sldId id="263" r:id="rId18"/>
    <p:sldId id="270" r:id="rId19"/>
    <p:sldId id="285" r:id="rId20"/>
    <p:sldId id="274" r:id="rId21"/>
    <p:sldId id="261" r:id="rId22"/>
    <p:sldId id="275" r:id="rId23"/>
    <p:sldId id="276" r:id="rId24"/>
  </p:sldIdLst>
  <p:sldSz cx="9144000" cy="6858000" type="screen4x3"/>
  <p:notesSz cx="6858000" cy="9144000"/>
  <p:embeddedFontLst>
    <p:embeddedFont>
      <p:font typeface="Arial Narrow" panose="020B0606020202030204" pitchFamily="3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Franklin Gothic Demi" panose="020B0703020102020204" pitchFamily="34" charset="0"/>
      <p:regular r:id="rId36"/>
      <p:italic r:id="rId37"/>
    </p:embeddedFont>
    <p:embeddedFont>
      <p:font typeface="Montserrat" panose="020B0604020202020204" charset="0"/>
      <p:regular r:id="rId38"/>
      <p:bold r:id="rId39"/>
    </p:embeddedFont>
    <p:embeddedFont>
      <p:font typeface="Montserrat Black" panose="00000A00000000000000" charset="0"/>
      <p:bold r:id="rId40"/>
    </p:embeddedFont>
    <p:embeddedFont>
      <p:font typeface="Montserrat Light" panose="00000400000000000000" charset="0"/>
      <p:regular r:id="rId41"/>
    </p:embeddedFont>
    <p:embeddedFont>
      <p:font typeface="Montserrat SemiBold" panose="00000700000000000000" charset="0"/>
      <p:bold r:id="rId42"/>
    </p:embeddedFont>
    <p:embeddedFont>
      <p:font typeface="Motor Oil 1937 M54" panose="02000500000000000000" pitchFamily="2" charset="0"/>
      <p:regular r:id="rId43"/>
    </p:embeddedFont>
  </p:embeddedFontLst>
  <p:custDataLst>
    <p:tags r:id="rId44"/>
  </p:custDataLst>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Roach" initials="CR" lastIdx="1" clrIdx="0">
    <p:extLst>
      <p:ext uri="{19B8F6BF-5375-455C-9EA6-DF929625EA0E}">
        <p15:presenceInfo xmlns:p15="http://schemas.microsoft.com/office/powerpoint/2012/main" userId="S-1-5-21-2015567608-1236798086-1458450816-457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2F2F2"/>
    <a:srgbClr val="002868"/>
    <a:srgbClr val="BF0A30"/>
    <a:srgbClr val="F5F5F5"/>
    <a:srgbClr val="002054"/>
    <a:srgbClr val="060E56"/>
    <a:srgbClr val="4E8EBE"/>
    <a:srgbClr val="A20000"/>
    <a:srgbClr val="E60000"/>
    <a:srgbClr val="E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85" autoAdjust="0"/>
    <p:restoredTop sz="94624" autoAdjust="0"/>
  </p:normalViewPr>
  <p:slideViewPr>
    <p:cSldViewPr>
      <p:cViewPr varScale="1">
        <p:scale>
          <a:sx n="68" d="100"/>
          <a:sy n="68" d="100"/>
        </p:scale>
        <p:origin x="120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2971382" cy="45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3" tIns="45711" rIns="91423" bIns="45711" numCol="1" anchor="t" anchorCtr="0" compatLnSpc="1">
            <a:prstTxWarp prst="textNoShape">
              <a:avLst/>
            </a:prstTxWarp>
          </a:bodyPr>
          <a:lstStyle>
            <a:lvl1pPr defTabSz="913948" eaLnBrk="0" hangingPunct="0">
              <a:defRPr sz="1200">
                <a:latin typeface="Times New Roman" pitchFamily="18" charset="0"/>
              </a:defRPr>
            </a:lvl1pPr>
          </a:lstStyle>
          <a:p>
            <a:endParaRPr lang="en-US" dirty="0"/>
          </a:p>
        </p:txBody>
      </p:sp>
      <p:sp>
        <p:nvSpPr>
          <p:cNvPr id="2057" name="Rectangle 9"/>
          <p:cNvSpPr>
            <a:spLocks noGrp="1" noRot="1" noChangeAspect="1" noChangeArrowheads="1" noTextEdit="1"/>
          </p:cNvSpPr>
          <p:nvPr>
            <p:ph type="sldImg" idx="2"/>
          </p:nvPr>
        </p:nvSpPr>
        <p:spPr bwMode="auto">
          <a:xfrm>
            <a:off x="1143000" y="687388"/>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8" name="Rectangle 10"/>
          <p:cNvSpPr>
            <a:spLocks noGrp="1" noChangeArrowheads="1"/>
          </p:cNvSpPr>
          <p:nvPr>
            <p:ph type="body" sz="quarter" idx="3"/>
          </p:nvPr>
        </p:nvSpPr>
        <p:spPr bwMode="auto">
          <a:xfrm>
            <a:off x="913670" y="4343713"/>
            <a:ext cx="5030663" cy="411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3" tIns="45711" rIns="91423"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9" name="Rectangle 11"/>
          <p:cNvSpPr>
            <a:spLocks noGrp="1" noChangeArrowheads="1"/>
          </p:cNvSpPr>
          <p:nvPr>
            <p:ph type="dt" idx="1"/>
          </p:nvPr>
        </p:nvSpPr>
        <p:spPr bwMode="auto">
          <a:xfrm>
            <a:off x="3886618" y="0"/>
            <a:ext cx="2971382" cy="45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3" tIns="45711" rIns="91423" bIns="45711" numCol="1" anchor="t" anchorCtr="0" compatLnSpc="1">
            <a:prstTxWarp prst="textNoShape">
              <a:avLst/>
            </a:prstTxWarp>
          </a:bodyPr>
          <a:lstStyle>
            <a:lvl1pPr algn="r" defTabSz="913948" eaLnBrk="0" hangingPunct="0">
              <a:defRPr sz="1200">
                <a:latin typeface="Times New Roman" pitchFamily="18" charset="0"/>
              </a:defRPr>
            </a:lvl1pPr>
          </a:lstStyle>
          <a:p>
            <a:endParaRPr lang="en-US" dirty="0"/>
          </a:p>
        </p:txBody>
      </p:sp>
      <p:sp>
        <p:nvSpPr>
          <p:cNvPr id="2060" name="Rectangle 12"/>
          <p:cNvSpPr>
            <a:spLocks noGrp="1" noChangeArrowheads="1"/>
          </p:cNvSpPr>
          <p:nvPr>
            <p:ph type="ftr" sz="quarter" idx="4"/>
          </p:nvPr>
        </p:nvSpPr>
        <p:spPr bwMode="auto">
          <a:xfrm>
            <a:off x="1" y="8687426"/>
            <a:ext cx="2971382" cy="45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3" tIns="45711" rIns="91423" bIns="45711" numCol="1" anchor="b" anchorCtr="0" compatLnSpc="1">
            <a:prstTxWarp prst="textNoShape">
              <a:avLst/>
            </a:prstTxWarp>
          </a:bodyPr>
          <a:lstStyle>
            <a:lvl1pPr defTabSz="913948" eaLnBrk="0" hangingPunct="0">
              <a:defRPr sz="1200">
                <a:latin typeface="Times New Roman" pitchFamily="18" charset="0"/>
              </a:defRPr>
            </a:lvl1pPr>
          </a:lstStyle>
          <a:p>
            <a:endParaRPr lang="en-US" dirty="0"/>
          </a:p>
        </p:txBody>
      </p:sp>
      <p:sp>
        <p:nvSpPr>
          <p:cNvPr id="2061" name="Rectangle 13"/>
          <p:cNvSpPr>
            <a:spLocks noGrp="1" noChangeArrowheads="1"/>
          </p:cNvSpPr>
          <p:nvPr>
            <p:ph type="sldNum" sz="quarter" idx="5"/>
          </p:nvPr>
        </p:nvSpPr>
        <p:spPr bwMode="auto">
          <a:xfrm>
            <a:off x="3886618" y="8687426"/>
            <a:ext cx="2971382" cy="45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3" tIns="45711" rIns="91423" bIns="45711" numCol="1" anchor="b" anchorCtr="0" compatLnSpc="1">
            <a:prstTxWarp prst="textNoShape">
              <a:avLst/>
            </a:prstTxWarp>
          </a:bodyPr>
          <a:lstStyle>
            <a:lvl1pPr algn="r" defTabSz="913948" eaLnBrk="0" hangingPunct="0">
              <a:defRPr sz="1200">
                <a:latin typeface="Times New Roman" pitchFamily="18" charset="0"/>
              </a:defRPr>
            </a:lvl1pPr>
          </a:lstStyle>
          <a:p>
            <a:fld id="{C5AD84BD-B57F-44ED-B432-012949432F91}" type="slidenum">
              <a:rPr lang="en-US"/>
              <a:pPr/>
              <a:t>‹#›</a:t>
            </a:fld>
            <a:endParaRPr lang="en-US" dirty="0"/>
          </a:p>
        </p:txBody>
      </p:sp>
    </p:spTree>
    <p:extLst>
      <p:ext uri="{BB962C8B-B14F-4D97-AF65-F5344CB8AC3E}">
        <p14:creationId xmlns:p14="http://schemas.microsoft.com/office/powerpoint/2010/main" val="3480004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a:t>
            </a:fld>
            <a:endParaRPr lang="en-US" dirty="0"/>
          </a:p>
        </p:txBody>
      </p:sp>
    </p:spTree>
    <p:extLst>
      <p:ext uri="{BB962C8B-B14F-4D97-AF65-F5344CB8AC3E}">
        <p14:creationId xmlns:p14="http://schemas.microsoft.com/office/powerpoint/2010/main" val="160046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10</a:t>
            </a:fld>
            <a:endParaRPr lang="en-US" dirty="0"/>
          </a:p>
        </p:txBody>
      </p:sp>
    </p:spTree>
    <p:extLst>
      <p:ext uri="{BB962C8B-B14F-4D97-AF65-F5344CB8AC3E}">
        <p14:creationId xmlns:p14="http://schemas.microsoft.com/office/powerpoint/2010/main" val="1163563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11</a:t>
            </a:fld>
            <a:endParaRPr lang="en-US" dirty="0"/>
          </a:p>
        </p:txBody>
      </p:sp>
    </p:spTree>
    <p:extLst>
      <p:ext uri="{BB962C8B-B14F-4D97-AF65-F5344CB8AC3E}">
        <p14:creationId xmlns:p14="http://schemas.microsoft.com/office/powerpoint/2010/main" val="2468678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12</a:t>
            </a:fld>
            <a:endParaRPr lang="en-US" dirty="0"/>
          </a:p>
        </p:txBody>
      </p:sp>
    </p:spTree>
    <p:extLst>
      <p:ext uri="{BB962C8B-B14F-4D97-AF65-F5344CB8AC3E}">
        <p14:creationId xmlns:p14="http://schemas.microsoft.com/office/powerpoint/2010/main" val="1186243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13</a:t>
            </a:fld>
            <a:endParaRPr lang="en-US" dirty="0"/>
          </a:p>
        </p:txBody>
      </p:sp>
    </p:spTree>
    <p:extLst>
      <p:ext uri="{BB962C8B-B14F-4D97-AF65-F5344CB8AC3E}">
        <p14:creationId xmlns:p14="http://schemas.microsoft.com/office/powerpoint/2010/main" val="3175900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14</a:t>
            </a:fld>
            <a:endParaRPr lang="en-US" dirty="0"/>
          </a:p>
        </p:txBody>
      </p:sp>
    </p:spTree>
    <p:extLst>
      <p:ext uri="{BB962C8B-B14F-4D97-AF65-F5344CB8AC3E}">
        <p14:creationId xmlns:p14="http://schemas.microsoft.com/office/powerpoint/2010/main" val="4087404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15</a:t>
            </a:fld>
            <a:endParaRPr lang="en-US" dirty="0"/>
          </a:p>
        </p:txBody>
      </p:sp>
    </p:spTree>
    <p:extLst>
      <p:ext uri="{BB962C8B-B14F-4D97-AF65-F5344CB8AC3E}">
        <p14:creationId xmlns:p14="http://schemas.microsoft.com/office/powerpoint/2010/main" val="255779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16</a:t>
            </a:fld>
            <a:endParaRPr lang="en-US" dirty="0"/>
          </a:p>
        </p:txBody>
      </p:sp>
    </p:spTree>
    <p:extLst>
      <p:ext uri="{BB962C8B-B14F-4D97-AF65-F5344CB8AC3E}">
        <p14:creationId xmlns:p14="http://schemas.microsoft.com/office/powerpoint/2010/main" val="1964449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17</a:t>
            </a:fld>
            <a:endParaRPr lang="en-US" dirty="0"/>
          </a:p>
        </p:txBody>
      </p:sp>
    </p:spTree>
    <p:extLst>
      <p:ext uri="{BB962C8B-B14F-4D97-AF65-F5344CB8AC3E}">
        <p14:creationId xmlns:p14="http://schemas.microsoft.com/office/powerpoint/2010/main" val="4175779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18</a:t>
            </a:fld>
            <a:endParaRPr lang="en-US" dirty="0"/>
          </a:p>
        </p:txBody>
      </p:sp>
    </p:spTree>
    <p:extLst>
      <p:ext uri="{BB962C8B-B14F-4D97-AF65-F5344CB8AC3E}">
        <p14:creationId xmlns:p14="http://schemas.microsoft.com/office/powerpoint/2010/main" val="3392900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19</a:t>
            </a:fld>
            <a:endParaRPr lang="en-US" dirty="0"/>
          </a:p>
        </p:txBody>
      </p:sp>
    </p:spTree>
    <p:extLst>
      <p:ext uri="{BB962C8B-B14F-4D97-AF65-F5344CB8AC3E}">
        <p14:creationId xmlns:p14="http://schemas.microsoft.com/office/powerpoint/2010/main" val="321251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2</a:t>
            </a:fld>
            <a:endParaRPr lang="en-US" dirty="0"/>
          </a:p>
        </p:txBody>
      </p:sp>
    </p:spTree>
    <p:extLst>
      <p:ext uri="{BB962C8B-B14F-4D97-AF65-F5344CB8AC3E}">
        <p14:creationId xmlns:p14="http://schemas.microsoft.com/office/powerpoint/2010/main" val="3742009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20</a:t>
            </a:fld>
            <a:endParaRPr lang="en-US" dirty="0"/>
          </a:p>
        </p:txBody>
      </p:sp>
    </p:spTree>
    <p:extLst>
      <p:ext uri="{BB962C8B-B14F-4D97-AF65-F5344CB8AC3E}">
        <p14:creationId xmlns:p14="http://schemas.microsoft.com/office/powerpoint/2010/main" val="2305830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21</a:t>
            </a:fld>
            <a:endParaRPr lang="en-US" dirty="0"/>
          </a:p>
        </p:txBody>
      </p:sp>
    </p:spTree>
    <p:extLst>
      <p:ext uri="{BB962C8B-B14F-4D97-AF65-F5344CB8AC3E}">
        <p14:creationId xmlns:p14="http://schemas.microsoft.com/office/powerpoint/2010/main" val="3689821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3</a:t>
            </a:fld>
            <a:endParaRPr lang="en-US" dirty="0"/>
          </a:p>
        </p:txBody>
      </p:sp>
    </p:spTree>
    <p:extLst>
      <p:ext uri="{BB962C8B-B14F-4D97-AF65-F5344CB8AC3E}">
        <p14:creationId xmlns:p14="http://schemas.microsoft.com/office/powerpoint/2010/main" val="1307003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4</a:t>
            </a:fld>
            <a:endParaRPr lang="en-US" dirty="0"/>
          </a:p>
        </p:txBody>
      </p:sp>
    </p:spTree>
    <p:extLst>
      <p:ext uri="{BB962C8B-B14F-4D97-AF65-F5344CB8AC3E}">
        <p14:creationId xmlns:p14="http://schemas.microsoft.com/office/powerpoint/2010/main" val="18507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5</a:t>
            </a:fld>
            <a:endParaRPr lang="en-US" dirty="0"/>
          </a:p>
        </p:txBody>
      </p:sp>
    </p:spTree>
    <p:extLst>
      <p:ext uri="{BB962C8B-B14F-4D97-AF65-F5344CB8AC3E}">
        <p14:creationId xmlns:p14="http://schemas.microsoft.com/office/powerpoint/2010/main" val="1510184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6</a:t>
            </a:fld>
            <a:endParaRPr lang="en-US" dirty="0"/>
          </a:p>
        </p:txBody>
      </p:sp>
    </p:spTree>
    <p:extLst>
      <p:ext uri="{BB962C8B-B14F-4D97-AF65-F5344CB8AC3E}">
        <p14:creationId xmlns:p14="http://schemas.microsoft.com/office/powerpoint/2010/main" val="2731250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7</a:t>
            </a:fld>
            <a:endParaRPr lang="en-US" dirty="0"/>
          </a:p>
        </p:txBody>
      </p:sp>
    </p:spTree>
    <p:extLst>
      <p:ext uri="{BB962C8B-B14F-4D97-AF65-F5344CB8AC3E}">
        <p14:creationId xmlns:p14="http://schemas.microsoft.com/office/powerpoint/2010/main" val="3291385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8</a:t>
            </a:fld>
            <a:endParaRPr lang="en-US" dirty="0"/>
          </a:p>
        </p:txBody>
      </p:sp>
    </p:spTree>
    <p:extLst>
      <p:ext uri="{BB962C8B-B14F-4D97-AF65-F5344CB8AC3E}">
        <p14:creationId xmlns:p14="http://schemas.microsoft.com/office/powerpoint/2010/main" val="401800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9</a:t>
            </a:fld>
            <a:endParaRPr lang="en-US" dirty="0"/>
          </a:p>
        </p:txBody>
      </p:sp>
    </p:spTree>
    <p:extLst>
      <p:ext uri="{BB962C8B-B14F-4D97-AF65-F5344CB8AC3E}">
        <p14:creationId xmlns:p14="http://schemas.microsoft.com/office/powerpoint/2010/main" val="2667277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2775372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1943589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537745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154403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2407315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654888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709486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1530453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230802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320727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24977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662928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1290482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2123195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615246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2321013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236110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4283353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097040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249708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280549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B624343-5C6F-4D75-B8B0-A4F32DDDF1A4}" type="datetimeFigureOut">
              <a:rPr lang="en-US" smtClean="0"/>
              <a:t>3/16/2020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16396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B624343-5C6F-4D75-B8B0-A4F32DDDF1A4}" type="datetimeFigureOut">
              <a:rPr lang="en-US" smtClean="0"/>
              <a:t>3/16/2020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32E5C7-F8C2-4999-89C9-C1846210E412}" type="slidenum">
              <a:rPr lang="en-US" smtClean="0"/>
              <a:t>‹#›</a:t>
            </a:fld>
            <a:endParaRPr lang="en-US" dirty="0"/>
          </a:p>
        </p:txBody>
      </p:sp>
    </p:spTree>
    <p:extLst>
      <p:ext uri="{BB962C8B-B14F-4D97-AF65-F5344CB8AC3E}">
        <p14:creationId xmlns:p14="http://schemas.microsoft.com/office/powerpoint/2010/main" val="1425843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B624343-5C6F-4D75-B8B0-A4F32DDDF1A4}" type="datetimeFigureOut">
              <a:rPr lang="en-US" smtClean="0"/>
              <a:t>3/16/2020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32E5C7-F8C2-4999-89C9-C1846210E412}" type="slidenum">
              <a:rPr lang="en-US" smtClean="0"/>
              <a:t>‹#›</a:t>
            </a:fld>
            <a:endParaRPr lang="en-US" dirty="0"/>
          </a:p>
        </p:txBody>
      </p:sp>
    </p:spTree>
    <p:extLst>
      <p:ext uri="{BB962C8B-B14F-4D97-AF65-F5344CB8AC3E}">
        <p14:creationId xmlns:p14="http://schemas.microsoft.com/office/powerpoint/2010/main" val="456552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grpSp>
        <p:nvGrpSpPr>
          <p:cNvPr id="14" name="Group 13"/>
          <p:cNvGrpSpPr/>
          <p:nvPr/>
        </p:nvGrpSpPr>
        <p:grpSpPr>
          <a:xfrm>
            <a:off x="0" y="4687111"/>
            <a:ext cx="4255284" cy="313963"/>
            <a:chOff x="2124154" y="4269926"/>
            <a:chExt cx="4255284" cy="313963"/>
          </a:xfrm>
        </p:grpSpPr>
        <p:pic>
          <p:nvPicPr>
            <p:cNvPr id="8" name="Picture 7"/>
            <p:cNvPicPr>
              <a:picLocks noChangeAspect="1"/>
            </p:cNvPicPr>
            <p:nvPr/>
          </p:nvPicPr>
          <p:blipFill rotWithShape="1">
            <a:blip r:embed="rId3"/>
            <a:srcRect t="55364"/>
            <a:stretch/>
          </p:blipFill>
          <p:spPr>
            <a:xfrm rot="5400000" flipH="1">
              <a:off x="5159165" y="3356599"/>
              <a:ext cx="306946" cy="2133600"/>
            </a:xfrm>
            <a:prstGeom prst="rect">
              <a:avLst/>
            </a:prstGeom>
          </p:spPr>
        </p:pic>
        <p:pic>
          <p:nvPicPr>
            <p:cNvPr id="13" name="Picture 12"/>
            <p:cNvPicPr>
              <a:picLocks noChangeAspect="1"/>
            </p:cNvPicPr>
            <p:nvPr/>
          </p:nvPicPr>
          <p:blipFill>
            <a:blip r:embed="rId4"/>
            <a:stretch>
              <a:fillRect/>
            </a:stretch>
          </p:blipFill>
          <p:spPr>
            <a:xfrm>
              <a:off x="2124154" y="4279063"/>
              <a:ext cx="3188484" cy="304826"/>
            </a:xfrm>
            <a:prstGeom prst="rect">
              <a:avLst/>
            </a:prstGeom>
          </p:spPr>
        </p:pic>
      </p:grpSp>
      <p:sp>
        <p:nvSpPr>
          <p:cNvPr id="3" name="Rectangle 2"/>
          <p:cNvSpPr/>
          <p:nvPr/>
        </p:nvSpPr>
        <p:spPr>
          <a:xfrm>
            <a:off x="0" y="4876800"/>
            <a:ext cx="8229600" cy="1981200"/>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a:xfrm>
            <a:off x="304800" y="5502275"/>
            <a:ext cx="2743200" cy="365125"/>
          </a:xfrm>
          <a:solidFill>
            <a:srgbClr val="002868"/>
          </a:solidFill>
        </p:spPr>
        <p:txBody>
          <a:bodyPr/>
          <a:lstStyle/>
          <a:p>
            <a:fld id="{4A08E2D4-F53D-450C-AFF7-C3FFB043293A}" type="datetime3">
              <a:rPr lang="en-US" sz="1400" spc="300" smtClean="0">
                <a:solidFill>
                  <a:schemeClr val="bg1"/>
                </a:solidFill>
                <a:latin typeface="Montserrat" panose="00000500000000000000" pitchFamily="50" charset="0"/>
              </a:rPr>
              <a:t>16 March 2020</a:t>
            </a:fld>
            <a:endParaRPr lang="en-US" sz="1400" spc="300" dirty="0">
              <a:solidFill>
                <a:schemeClr val="bg1"/>
              </a:solidFill>
              <a:latin typeface="Montserrat" panose="00000500000000000000" pitchFamily="50"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2400" y="71120"/>
            <a:ext cx="1219200" cy="995680"/>
          </a:xfrm>
          <a:prstGeom prst="rect">
            <a:avLst/>
          </a:prstGeom>
        </p:spPr>
      </p:pic>
      <p:sp>
        <p:nvSpPr>
          <p:cNvPr id="7" name="Rectangle 6"/>
          <p:cNvSpPr txBox="1">
            <a:spLocks noChangeArrowheads="1"/>
          </p:cNvSpPr>
          <p:nvPr/>
        </p:nvSpPr>
        <p:spPr>
          <a:xfrm>
            <a:off x="457200" y="1642252"/>
            <a:ext cx="7239000" cy="2438400"/>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00000"/>
              </a:lnSpc>
              <a:spcAft>
                <a:spcPts val="0"/>
              </a:spcAft>
            </a:pPr>
            <a:r>
              <a:rPr lang="en-US" sz="7200" b="1" spc="1300" dirty="0">
                <a:solidFill>
                  <a:srgbClr val="002868"/>
                </a:solidFill>
                <a:latin typeface="Montserrat" panose="00000500000000000000" pitchFamily="50" charset="0"/>
              </a:rPr>
              <a:t>TEXPRESS</a:t>
            </a:r>
          </a:p>
          <a:p>
            <a:pPr fontAlgn="auto">
              <a:lnSpc>
                <a:spcPct val="100000"/>
              </a:lnSpc>
              <a:spcAft>
                <a:spcPts val="0"/>
              </a:spcAft>
            </a:pPr>
            <a:r>
              <a:rPr lang="en-US" sz="7200" b="1" spc="1300" dirty="0">
                <a:solidFill>
                  <a:srgbClr val="BF0A30"/>
                </a:solidFill>
                <a:latin typeface="Montserrat" panose="00000500000000000000" pitchFamily="50" charset="0"/>
              </a:rPr>
              <a:t>LANES:</a:t>
            </a:r>
          </a:p>
        </p:txBody>
      </p:sp>
      <p:pic>
        <p:nvPicPr>
          <p:cNvPr id="12" name="Picture 11"/>
          <p:cNvPicPr>
            <a:picLocks noChangeAspect="1"/>
          </p:cNvPicPr>
          <p:nvPr/>
        </p:nvPicPr>
        <p:blipFill>
          <a:blip r:embed="rId4"/>
          <a:stretch>
            <a:fillRect/>
          </a:stretch>
        </p:blipFill>
        <p:spPr>
          <a:xfrm>
            <a:off x="5955516" y="1166214"/>
            <a:ext cx="3188484" cy="304826"/>
          </a:xfrm>
          <a:prstGeom prst="rect">
            <a:avLst/>
          </a:prstGeom>
        </p:spPr>
      </p:pic>
      <p:sp>
        <p:nvSpPr>
          <p:cNvPr id="15" name="Rectangle 6"/>
          <p:cNvSpPr txBox="1">
            <a:spLocks noChangeArrowheads="1"/>
          </p:cNvSpPr>
          <p:nvPr/>
        </p:nvSpPr>
        <p:spPr>
          <a:xfrm>
            <a:off x="568036" y="3043380"/>
            <a:ext cx="7239000" cy="1274511"/>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00000"/>
              </a:lnSpc>
              <a:spcAft>
                <a:spcPts val="0"/>
              </a:spcAft>
            </a:pPr>
            <a:endParaRPr lang="en-US" sz="7200" b="1" spc="1300" dirty="0">
              <a:solidFill>
                <a:srgbClr val="C00000"/>
              </a:solidFill>
              <a:latin typeface="Montserrat" panose="00000500000000000000" pitchFamily="50" charset="0"/>
            </a:endParaRPr>
          </a:p>
        </p:txBody>
      </p:sp>
      <p:sp>
        <p:nvSpPr>
          <p:cNvPr id="16" name="Rectangle 6"/>
          <p:cNvSpPr txBox="1">
            <a:spLocks noChangeArrowheads="1"/>
          </p:cNvSpPr>
          <p:nvPr/>
        </p:nvSpPr>
        <p:spPr>
          <a:xfrm>
            <a:off x="512618" y="3989132"/>
            <a:ext cx="7239000" cy="411272"/>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00000"/>
              </a:lnSpc>
              <a:spcAft>
                <a:spcPts val="0"/>
              </a:spcAft>
            </a:pPr>
            <a:r>
              <a:rPr lang="en-US" sz="2000" b="1" spc="1000" dirty="0">
                <a:solidFill>
                  <a:srgbClr val="002868"/>
                </a:solidFill>
                <a:latin typeface="Montserrat SemiBold" panose="00000700000000000000" pitchFamily="50" charset="0"/>
              </a:rPr>
              <a:t>A REGIONAL OVERVIEW</a:t>
            </a:r>
          </a:p>
        </p:txBody>
      </p:sp>
      <p:sp>
        <p:nvSpPr>
          <p:cNvPr id="4" name="Rectangle 3"/>
          <p:cNvSpPr/>
          <p:nvPr/>
        </p:nvSpPr>
        <p:spPr>
          <a:xfrm>
            <a:off x="181841" y="5352139"/>
            <a:ext cx="550718" cy="609600"/>
          </a:xfrm>
          <a:prstGeom prst="rect">
            <a:avLst/>
          </a:prstGeom>
          <a:solidFill>
            <a:srgbClr val="002868"/>
          </a:solidFill>
          <a:ln>
            <a:solidFill>
              <a:srgbClr val="002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04187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7" name="Rectangle 16"/>
          <p:cNvSpPr/>
          <p:nvPr/>
        </p:nvSpPr>
        <p:spPr>
          <a:xfrm>
            <a:off x="0" y="1469171"/>
            <a:ext cx="2971800" cy="462682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102051" y="1469171"/>
            <a:ext cx="2971800" cy="462682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188582" y="1469171"/>
            <a:ext cx="2955418" cy="462682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117347" y="3779585"/>
            <a:ext cx="2737106" cy="1772793"/>
          </a:xfrm>
          <a:prstGeom prst="rect">
            <a:avLst/>
          </a:prstGeom>
        </p:spPr>
        <p:txBody>
          <a:bodyPr wrap="square">
            <a:spAutoFit/>
          </a:bodyPr>
          <a:lstStyle/>
          <a:p>
            <a:pPr algn="ctr">
              <a:lnSpc>
                <a:spcPct val="130000"/>
              </a:lnSpc>
            </a:pPr>
            <a:r>
              <a:rPr lang="en-US" sz="2000" dirty="0">
                <a:solidFill>
                  <a:schemeClr val="bg1"/>
                </a:solidFill>
                <a:latin typeface="Montserrat Light" panose="00000400000000000000" pitchFamily="50" charset="0"/>
              </a:rPr>
              <a:t>The average TollTag user chooses the TEXpress Lanes </a:t>
            </a:r>
            <a:r>
              <a:rPr lang="en-US" b="1" dirty="0">
                <a:solidFill>
                  <a:schemeClr val="bg1"/>
                </a:solidFill>
                <a:latin typeface="Montserrat Light" panose="00000400000000000000" pitchFamily="50" charset="0"/>
              </a:rPr>
              <a:t>occasionally</a:t>
            </a:r>
            <a:r>
              <a:rPr lang="en-US" sz="2000" dirty="0">
                <a:solidFill>
                  <a:schemeClr val="bg1"/>
                </a:solidFill>
                <a:latin typeface="Montserrat Light" panose="00000400000000000000" pitchFamily="50" charset="0"/>
              </a:rPr>
              <a:t>. </a:t>
            </a:r>
          </a:p>
        </p:txBody>
      </p:sp>
      <p:sp>
        <p:nvSpPr>
          <p:cNvPr id="9" name="TextBox 8"/>
          <p:cNvSpPr txBox="1"/>
          <p:nvPr/>
        </p:nvSpPr>
        <p:spPr>
          <a:xfrm>
            <a:off x="304800" y="1744704"/>
            <a:ext cx="2477524" cy="1015663"/>
          </a:xfrm>
          <a:prstGeom prst="rect">
            <a:avLst/>
          </a:prstGeom>
          <a:noFill/>
        </p:spPr>
        <p:txBody>
          <a:bodyPr wrap="square" rtlCol="0">
            <a:spAutoFit/>
          </a:bodyPr>
          <a:lstStyle/>
          <a:p>
            <a:pPr algn="ctr"/>
            <a:r>
              <a:rPr lang="en-US" sz="6000" b="1" spc="200" dirty="0">
                <a:solidFill>
                  <a:schemeClr val="bg1"/>
                </a:solidFill>
                <a:latin typeface="Montserrat" panose="00000500000000000000" pitchFamily="50" charset="0"/>
              </a:rPr>
              <a:t>98%</a:t>
            </a:r>
            <a:endParaRPr lang="en-US" sz="2800" b="1" spc="200" dirty="0">
              <a:solidFill>
                <a:schemeClr val="bg1"/>
              </a:solidFill>
              <a:latin typeface="Montserrat" panose="00000500000000000000" pitchFamily="50" charset="0"/>
            </a:endParaRPr>
          </a:p>
        </p:txBody>
      </p:sp>
      <p:sp>
        <p:nvSpPr>
          <p:cNvPr id="10" name="TextBox 9"/>
          <p:cNvSpPr txBox="1"/>
          <p:nvPr/>
        </p:nvSpPr>
        <p:spPr>
          <a:xfrm>
            <a:off x="3414467" y="1755305"/>
            <a:ext cx="2438400" cy="1015663"/>
          </a:xfrm>
          <a:prstGeom prst="rect">
            <a:avLst/>
          </a:prstGeom>
          <a:noFill/>
        </p:spPr>
        <p:txBody>
          <a:bodyPr wrap="square" rtlCol="0">
            <a:spAutoFit/>
          </a:bodyPr>
          <a:lstStyle/>
          <a:p>
            <a:r>
              <a:rPr lang="en-US" sz="6000" b="1" dirty="0">
                <a:solidFill>
                  <a:schemeClr val="bg1"/>
                </a:solidFill>
                <a:latin typeface="Montserrat" panose="00000500000000000000" pitchFamily="50" charset="0"/>
              </a:rPr>
              <a:t>1 in 5</a:t>
            </a:r>
            <a:endParaRPr lang="en-US" sz="2800" b="1" dirty="0">
              <a:solidFill>
                <a:schemeClr val="bg1"/>
              </a:solidFill>
              <a:latin typeface="Montserrat" panose="00000500000000000000" pitchFamily="50" charset="0"/>
            </a:endParaRPr>
          </a:p>
        </p:txBody>
      </p:sp>
      <p:sp>
        <p:nvSpPr>
          <p:cNvPr id="12" name="Rectangle 11"/>
          <p:cNvSpPr/>
          <p:nvPr/>
        </p:nvSpPr>
        <p:spPr>
          <a:xfrm>
            <a:off x="3265224" y="3779585"/>
            <a:ext cx="2659914" cy="1669688"/>
          </a:xfrm>
          <a:prstGeom prst="rect">
            <a:avLst/>
          </a:prstGeom>
        </p:spPr>
        <p:txBody>
          <a:bodyPr wrap="square">
            <a:spAutoFit/>
          </a:bodyPr>
          <a:lstStyle/>
          <a:p>
            <a:pPr algn="ctr">
              <a:lnSpc>
                <a:spcPct val="130000"/>
              </a:lnSpc>
              <a:spcAft>
                <a:spcPts val="800"/>
              </a:spcAft>
            </a:pPr>
            <a:r>
              <a:rPr lang="en-US" altLang="en-US" sz="2000" dirty="0">
                <a:solidFill>
                  <a:schemeClr val="bg1"/>
                </a:solidFill>
                <a:latin typeface="Montserrat Light" panose="00000400000000000000" pitchFamily="50" charset="0"/>
              </a:rPr>
              <a:t>The average TollTag user chooses the TEXpress Lanes for 1 in every 5 trips. </a:t>
            </a:r>
          </a:p>
        </p:txBody>
      </p:sp>
      <p:sp>
        <p:nvSpPr>
          <p:cNvPr id="13" name="TextBox 12"/>
          <p:cNvSpPr txBox="1"/>
          <p:nvPr/>
        </p:nvSpPr>
        <p:spPr>
          <a:xfrm>
            <a:off x="6454436" y="1755305"/>
            <a:ext cx="2553070" cy="1015663"/>
          </a:xfrm>
          <a:prstGeom prst="rect">
            <a:avLst/>
          </a:prstGeom>
          <a:noFill/>
        </p:spPr>
        <p:txBody>
          <a:bodyPr wrap="square" rtlCol="0">
            <a:spAutoFit/>
          </a:bodyPr>
          <a:lstStyle/>
          <a:p>
            <a:r>
              <a:rPr lang="en-US" sz="6000" b="1" dirty="0">
                <a:solidFill>
                  <a:schemeClr val="bg1"/>
                </a:solidFill>
                <a:latin typeface="Montserrat" panose="00000500000000000000" pitchFamily="50" charset="0"/>
              </a:rPr>
              <a:t>$5-15</a:t>
            </a:r>
          </a:p>
        </p:txBody>
      </p:sp>
      <p:sp>
        <p:nvSpPr>
          <p:cNvPr id="19" name="Rectangle 18"/>
          <p:cNvSpPr/>
          <p:nvPr/>
        </p:nvSpPr>
        <p:spPr>
          <a:xfrm>
            <a:off x="0" y="2898804"/>
            <a:ext cx="2971800" cy="672578"/>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189956" y="2898804"/>
            <a:ext cx="2954044" cy="672578"/>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29"/>
          <p:cNvSpPr txBox="1">
            <a:spLocks noChangeArrowheads="1"/>
          </p:cNvSpPr>
          <p:nvPr/>
        </p:nvSpPr>
        <p:spPr bwMode="auto">
          <a:xfrm>
            <a:off x="6477900" y="3050426"/>
            <a:ext cx="24966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100">
                <a:solidFill>
                  <a:srgbClr val="000000"/>
                </a:solidFill>
                <a:latin typeface="Gill Sans" pitchFamily="34" charset="0"/>
                <a:ea typeface="ヒラギノ角ゴ ProN W3" pitchFamily="-109" charset="-128"/>
                <a:sym typeface="Gill Sans" pitchFamily="34" charset="0"/>
              </a:defRPr>
            </a:lvl1pPr>
            <a:lvl2pPr marL="742950" indent="-285750">
              <a:defRPr sz="3100">
                <a:solidFill>
                  <a:srgbClr val="000000"/>
                </a:solidFill>
                <a:latin typeface="Gill Sans" pitchFamily="34" charset="0"/>
                <a:ea typeface="ヒラギノ角ゴ ProN W3" pitchFamily="-109" charset="-128"/>
                <a:sym typeface="Gill Sans" pitchFamily="34" charset="0"/>
              </a:defRPr>
            </a:lvl2pPr>
            <a:lvl3pPr marL="1143000" indent="-228600">
              <a:defRPr sz="3100">
                <a:solidFill>
                  <a:srgbClr val="000000"/>
                </a:solidFill>
                <a:latin typeface="Gill Sans" pitchFamily="34" charset="0"/>
                <a:ea typeface="ヒラギノ角ゴ ProN W3" pitchFamily="-109" charset="-128"/>
                <a:sym typeface="Gill Sans" pitchFamily="34" charset="0"/>
              </a:defRPr>
            </a:lvl3pPr>
            <a:lvl4pPr marL="1600200" indent="-228600">
              <a:defRPr sz="3100">
                <a:solidFill>
                  <a:srgbClr val="000000"/>
                </a:solidFill>
                <a:latin typeface="Gill Sans" pitchFamily="34" charset="0"/>
                <a:ea typeface="ヒラギノ角ゴ ProN W3" pitchFamily="-109" charset="-128"/>
                <a:sym typeface="Gill Sans" pitchFamily="34" charset="0"/>
              </a:defRPr>
            </a:lvl4pPr>
            <a:lvl5pPr marL="2057400" indent="-228600">
              <a:defRPr sz="3100">
                <a:solidFill>
                  <a:srgbClr val="000000"/>
                </a:solidFill>
                <a:latin typeface="Gill Sans" pitchFamily="34" charset="0"/>
                <a:ea typeface="ヒラギノ角ゴ ProN W3" pitchFamily="-109" charset="-128"/>
                <a:sym typeface="Gill Sans" pitchFamily="34" charset="0"/>
              </a:defRPr>
            </a:lvl5pPr>
            <a:lvl6pPr marL="25146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6pPr>
            <a:lvl7pPr marL="29718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7pPr>
            <a:lvl8pPr marL="34290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8pPr>
            <a:lvl9pPr marL="38862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9pPr>
          </a:lstStyle>
          <a:p>
            <a:pPr algn="ctr">
              <a:spcAft>
                <a:spcPts val="800"/>
              </a:spcAft>
            </a:pPr>
            <a:r>
              <a:rPr lang="en-US" altLang="en-US" sz="1800" b="1" spc="200" dirty="0">
                <a:solidFill>
                  <a:schemeClr val="bg1"/>
                </a:solidFill>
                <a:latin typeface="Montserrat" panose="00000500000000000000" pitchFamily="50" charset="0"/>
              </a:rPr>
              <a:t>BILL/MONTH</a:t>
            </a:r>
          </a:p>
        </p:txBody>
      </p:sp>
      <p:sp>
        <p:nvSpPr>
          <p:cNvPr id="15" name="TextBox 29"/>
          <p:cNvSpPr txBox="1">
            <a:spLocks noChangeArrowheads="1"/>
          </p:cNvSpPr>
          <p:nvPr/>
        </p:nvSpPr>
        <p:spPr bwMode="auto">
          <a:xfrm>
            <a:off x="6345384" y="3779585"/>
            <a:ext cx="2678821" cy="206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100">
                <a:solidFill>
                  <a:srgbClr val="000000"/>
                </a:solidFill>
                <a:latin typeface="Gill Sans" pitchFamily="34" charset="0"/>
                <a:ea typeface="ヒラギノ角ゴ ProN W3" pitchFamily="-109" charset="-128"/>
                <a:sym typeface="Gill Sans" pitchFamily="34" charset="0"/>
              </a:defRPr>
            </a:lvl1pPr>
            <a:lvl2pPr marL="742950" indent="-285750">
              <a:defRPr sz="3100">
                <a:solidFill>
                  <a:srgbClr val="000000"/>
                </a:solidFill>
                <a:latin typeface="Gill Sans" pitchFamily="34" charset="0"/>
                <a:ea typeface="ヒラギノ角ゴ ProN W3" pitchFamily="-109" charset="-128"/>
                <a:sym typeface="Gill Sans" pitchFamily="34" charset="0"/>
              </a:defRPr>
            </a:lvl2pPr>
            <a:lvl3pPr marL="1143000" indent="-228600">
              <a:defRPr sz="3100">
                <a:solidFill>
                  <a:srgbClr val="000000"/>
                </a:solidFill>
                <a:latin typeface="Gill Sans" pitchFamily="34" charset="0"/>
                <a:ea typeface="ヒラギノ角ゴ ProN W3" pitchFamily="-109" charset="-128"/>
                <a:sym typeface="Gill Sans" pitchFamily="34" charset="0"/>
              </a:defRPr>
            </a:lvl3pPr>
            <a:lvl4pPr marL="1600200" indent="-228600">
              <a:defRPr sz="3100">
                <a:solidFill>
                  <a:srgbClr val="000000"/>
                </a:solidFill>
                <a:latin typeface="Gill Sans" pitchFamily="34" charset="0"/>
                <a:ea typeface="ヒラギノ角ゴ ProN W3" pitchFamily="-109" charset="-128"/>
                <a:sym typeface="Gill Sans" pitchFamily="34" charset="0"/>
              </a:defRPr>
            </a:lvl4pPr>
            <a:lvl5pPr marL="2057400" indent="-228600">
              <a:defRPr sz="3100">
                <a:solidFill>
                  <a:srgbClr val="000000"/>
                </a:solidFill>
                <a:latin typeface="Gill Sans" pitchFamily="34" charset="0"/>
                <a:ea typeface="ヒラギノ角ゴ ProN W3" pitchFamily="-109" charset="-128"/>
                <a:sym typeface="Gill Sans" pitchFamily="34" charset="0"/>
              </a:defRPr>
            </a:lvl5pPr>
            <a:lvl6pPr marL="25146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6pPr>
            <a:lvl7pPr marL="29718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7pPr>
            <a:lvl8pPr marL="34290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8pPr>
            <a:lvl9pPr marL="38862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9pPr>
          </a:lstStyle>
          <a:p>
            <a:pPr algn="ctr">
              <a:lnSpc>
                <a:spcPct val="130000"/>
              </a:lnSpc>
              <a:spcAft>
                <a:spcPts val="800"/>
              </a:spcAft>
            </a:pPr>
            <a:r>
              <a:rPr lang="en-US" altLang="en-US" sz="2000" dirty="0">
                <a:solidFill>
                  <a:schemeClr val="bg1"/>
                </a:solidFill>
                <a:latin typeface="Montserrat Light" panose="00000400000000000000" pitchFamily="50" charset="0"/>
              </a:rPr>
              <a:t>Most drivers who choose the TEXpress Lanes have a bill between $5-$15 per month.</a:t>
            </a:r>
          </a:p>
        </p:txBody>
      </p:sp>
      <p:sp>
        <p:nvSpPr>
          <p:cNvPr id="25" name="Rectangle 24"/>
          <p:cNvSpPr/>
          <p:nvPr/>
        </p:nvSpPr>
        <p:spPr>
          <a:xfrm>
            <a:off x="3104173" y="2898804"/>
            <a:ext cx="2969678" cy="672578"/>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29"/>
          <p:cNvSpPr txBox="1">
            <a:spLocks noChangeArrowheads="1"/>
          </p:cNvSpPr>
          <p:nvPr/>
        </p:nvSpPr>
        <p:spPr bwMode="auto">
          <a:xfrm>
            <a:off x="3166212" y="3058121"/>
            <a:ext cx="2934911"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100">
                <a:solidFill>
                  <a:srgbClr val="000000"/>
                </a:solidFill>
                <a:latin typeface="Gill Sans" pitchFamily="34" charset="0"/>
                <a:ea typeface="ヒラギノ角ゴ ProN W3" pitchFamily="-109" charset="-128"/>
                <a:sym typeface="Gill Sans" pitchFamily="34" charset="0"/>
              </a:defRPr>
            </a:lvl1pPr>
            <a:lvl2pPr marL="742950" indent="-285750">
              <a:defRPr sz="3100">
                <a:solidFill>
                  <a:srgbClr val="000000"/>
                </a:solidFill>
                <a:latin typeface="Gill Sans" pitchFamily="34" charset="0"/>
                <a:ea typeface="ヒラギノ角ゴ ProN W3" pitchFamily="-109" charset="-128"/>
                <a:sym typeface="Gill Sans" pitchFamily="34" charset="0"/>
              </a:defRPr>
            </a:lvl2pPr>
            <a:lvl3pPr marL="1143000" indent="-228600">
              <a:defRPr sz="3100">
                <a:solidFill>
                  <a:srgbClr val="000000"/>
                </a:solidFill>
                <a:latin typeface="Gill Sans" pitchFamily="34" charset="0"/>
                <a:ea typeface="ヒラギノ角ゴ ProN W3" pitchFamily="-109" charset="-128"/>
                <a:sym typeface="Gill Sans" pitchFamily="34" charset="0"/>
              </a:defRPr>
            </a:lvl3pPr>
            <a:lvl4pPr marL="1600200" indent="-228600">
              <a:defRPr sz="3100">
                <a:solidFill>
                  <a:srgbClr val="000000"/>
                </a:solidFill>
                <a:latin typeface="Gill Sans" pitchFamily="34" charset="0"/>
                <a:ea typeface="ヒラギノ角ゴ ProN W3" pitchFamily="-109" charset="-128"/>
                <a:sym typeface="Gill Sans" pitchFamily="34" charset="0"/>
              </a:defRPr>
            </a:lvl4pPr>
            <a:lvl5pPr marL="2057400" indent="-228600">
              <a:defRPr sz="3100">
                <a:solidFill>
                  <a:srgbClr val="000000"/>
                </a:solidFill>
                <a:latin typeface="Gill Sans" pitchFamily="34" charset="0"/>
                <a:ea typeface="ヒラギノ角ゴ ProN W3" pitchFamily="-109" charset="-128"/>
                <a:sym typeface="Gill Sans" pitchFamily="34" charset="0"/>
              </a:defRPr>
            </a:lvl5pPr>
            <a:lvl6pPr marL="25146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6pPr>
            <a:lvl7pPr marL="29718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7pPr>
            <a:lvl8pPr marL="34290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8pPr>
            <a:lvl9pPr marL="38862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9pPr>
          </a:lstStyle>
          <a:p>
            <a:pPr algn="ctr">
              <a:spcAft>
                <a:spcPts val="800"/>
              </a:spcAft>
            </a:pPr>
            <a:r>
              <a:rPr lang="en-US" altLang="en-US" sz="1700" b="1" spc="200" dirty="0">
                <a:solidFill>
                  <a:schemeClr val="bg1"/>
                </a:solidFill>
                <a:latin typeface="Montserrat" panose="00000500000000000000" pitchFamily="50" charset="0"/>
              </a:rPr>
              <a:t>TRIPS ON TEXPRESS</a:t>
            </a:r>
          </a:p>
        </p:txBody>
      </p:sp>
      <p:sp>
        <p:nvSpPr>
          <p:cNvPr id="11" name="Rectangle 6"/>
          <p:cNvSpPr txBox="1">
            <a:spLocks noChangeArrowheads="1"/>
          </p:cNvSpPr>
          <p:nvPr/>
        </p:nvSpPr>
        <p:spPr>
          <a:xfrm>
            <a:off x="217170" y="3006410"/>
            <a:ext cx="2600317"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100000"/>
              </a:lnSpc>
              <a:spcAft>
                <a:spcPts val="0"/>
              </a:spcAft>
            </a:pPr>
            <a:r>
              <a:rPr lang="en-US" sz="1800" b="1" spc="300" dirty="0">
                <a:solidFill>
                  <a:schemeClr val="bg1"/>
                </a:solidFill>
                <a:latin typeface="Montserrat" panose="00000500000000000000" pitchFamily="50" charset="0"/>
              </a:rPr>
              <a:t>USE TEXPRESS AS-NEEDED</a:t>
            </a:r>
          </a:p>
        </p:txBody>
      </p:sp>
      <p:sp>
        <p:nvSpPr>
          <p:cNvPr id="28" name="Rectangle 27"/>
          <p:cNvSpPr/>
          <p:nvPr/>
        </p:nvSpPr>
        <p:spPr>
          <a:xfrm>
            <a:off x="0" y="1362722"/>
            <a:ext cx="2980378" cy="4571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3102351" y="1362722"/>
            <a:ext cx="2980378" cy="4571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6184293" y="1362722"/>
            <a:ext cx="2959707" cy="4571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0" y="6172200"/>
            <a:ext cx="2980378" cy="4571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3102351" y="6172200"/>
            <a:ext cx="2980378" cy="4571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6184293" y="6172200"/>
            <a:ext cx="2959707" cy="4571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6"/>
          <p:cNvSpPr txBox="1">
            <a:spLocks noChangeArrowheads="1"/>
          </p:cNvSpPr>
          <p:nvPr/>
        </p:nvSpPr>
        <p:spPr>
          <a:xfrm>
            <a:off x="-16382" y="402515"/>
            <a:ext cx="9160382" cy="81403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110000"/>
              </a:lnSpc>
              <a:spcAft>
                <a:spcPts val="0"/>
              </a:spcAft>
            </a:pPr>
            <a:r>
              <a:rPr lang="en-US" b="1" spc="600" dirty="0">
                <a:solidFill>
                  <a:srgbClr val="002868"/>
                </a:solidFill>
                <a:latin typeface="Montserrat" panose="00000500000000000000" pitchFamily="50" charset="0"/>
              </a:rPr>
              <a:t>NTE TEXPRESS USAGE FACTS</a:t>
            </a:r>
          </a:p>
        </p:txBody>
      </p:sp>
    </p:spTree>
    <p:extLst>
      <p:ext uri="{BB962C8B-B14F-4D97-AF65-F5344CB8AC3E}">
        <p14:creationId xmlns:p14="http://schemas.microsoft.com/office/powerpoint/2010/main" val="2903855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6467246" y="1436704"/>
            <a:ext cx="2506945" cy="1875513"/>
          </a:xfrm>
          <a:prstGeom prst="rect">
            <a:avLst/>
          </a:prstGeom>
        </p:spPr>
        <p:txBody>
          <a:bodyPr wrap="square">
            <a:spAutoFit/>
          </a:bodyPr>
          <a:lstStyle/>
          <a:p>
            <a:pPr algn="ctr">
              <a:lnSpc>
                <a:spcPct val="130000"/>
              </a:lnSpc>
            </a:pPr>
            <a:r>
              <a:rPr lang="en-US" sz="1500" b="1" dirty="0">
                <a:solidFill>
                  <a:srgbClr val="002868"/>
                </a:solidFill>
                <a:latin typeface="Montserrat" panose="00000500000000000000" pitchFamily="50" charset="0"/>
              </a:rPr>
              <a:t>TEXpress Lanes add capacity alongside non-tolled lanes and use a pricing model with rates that fluctuate depending on traffic.</a:t>
            </a:r>
          </a:p>
        </p:txBody>
      </p:sp>
      <p:pic>
        <p:nvPicPr>
          <p:cNvPr id="5" name="Picture 4"/>
          <p:cNvPicPr>
            <a:picLocks noChangeAspect="1"/>
          </p:cNvPicPr>
          <p:nvPr/>
        </p:nvPicPr>
        <p:blipFill rotWithShape="1">
          <a:blip r:embed="rId3"/>
          <a:srcRect t="55364"/>
          <a:stretch/>
        </p:blipFill>
        <p:spPr>
          <a:xfrm rot="5400000" flipH="1">
            <a:off x="7784647" y="-132392"/>
            <a:ext cx="344690" cy="2395962"/>
          </a:xfrm>
          <a:prstGeom prst="rect">
            <a:avLst/>
          </a:prstGeom>
        </p:spPr>
      </p:pic>
      <p:sp>
        <p:nvSpPr>
          <p:cNvPr id="6" name="Rectangle 5"/>
          <p:cNvSpPr/>
          <p:nvPr/>
        </p:nvSpPr>
        <p:spPr>
          <a:xfrm>
            <a:off x="-1" y="-17060"/>
            <a:ext cx="9154973"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txBox="1">
            <a:spLocks noChangeArrowheads="1"/>
          </p:cNvSpPr>
          <p:nvPr/>
        </p:nvSpPr>
        <p:spPr>
          <a:xfrm>
            <a:off x="5867400" y="395514"/>
            <a:ext cx="2781300" cy="557622"/>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21555" t="1" r="24008" b="308"/>
          <a:stretch/>
        </p:blipFill>
        <p:spPr>
          <a:xfrm>
            <a:off x="-1" y="1143001"/>
            <a:ext cx="6096001" cy="2892585"/>
          </a:xfrm>
          <a:prstGeom prst="rect">
            <a:avLst/>
          </a:prstGeom>
        </p:spPr>
      </p:pic>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l="25078" r="-2"/>
          <a:stretch/>
        </p:blipFill>
        <p:spPr>
          <a:xfrm>
            <a:off x="0" y="4035586"/>
            <a:ext cx="6096000" cy="2825691"/>
          </a:xfrm>
          <a:prstGeom prst="rect">
            <a:avLst/>
          </a:prstGeom>
        </p:spPr>
      </p:pic>
      <p:sp>
        <p:nvSpPr>
          <p:cNvPr id="33" name="Rectangle 32"/>
          <p:cNvSpPr/>
          <p:nvPr/>
        </p:nvSpPr>
        <p:spPr>
          <a:xfrm>
            <a:off x="0" y="4045013"/>
            <a:ext cx="6096000" cy="2812987"/>
          </a:xfrm>
          <a:prstGeom prst="rect">
            <a:avLst/>
          </a:prstGeom>
          <a:solidFill>
            <a:schemeClr val="accent5">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6"/>
          <p:cNvSpPr txBox="1">
            <a:spLocks noChangeArrowheads="1"/>
          </p:cNvSpPr>
          <p:nvPr/>
        </p:nvSpPr>
        <p:spPr>
          <a:xfrm>
            <a:off x="387285" y="4410908"/>
            <a:ext cx="5029200" cy="19812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5500" b="1" spc="600" dirty="0">
                <a:solidFill>
                  <a:schemeClr val="bg1"/>
                </a:solidFill>
                <a:effectLst>
                  <a:outerShdw blurRad="50800" dist="25400" dir="2700000" algn="tl" rotWithShape="0">
                    <a:prstClr val="black">
                      <a:alpha val="48000"/>
                    </a:prstClr>
                  </a:outerShdw>
                </a:effectLst>
                <a:latin typeface="Montserrat" panose="00000500000000000000" pitchFamily="50" charset="0"/>
              </a:rPr>
              <a:t>TOLL ROADS</a:t>
            </a:r>
          </a:p>
        </p:txBody>
      </p:sp>
      <p:sp>
        <p:nvSpPr>
          <p:cNvPr id="20" name="Rectangle 19"/>
          <p:cNvSpPr/>
          <p:nvPr/>
        </p:nvSpPr>
        <p:spPr>
          <a:xfrm>
            <a:off x="6629400" y="4762089"/>
            <a:ext cx="2043818" cy="1372683"/>
          </a:xfrm>
          <a:prstGeom prst="rect">
            <a:avLst/>
          </a:prstGeom>
        </p:spPr>
        <p:txBody>
          <a:bodyPr wrap="square">
            <a:spAutoFit/>
          </a:bodyPr>
          <a:lstStyle/>
          <a:p>
            <a:pPr algn="ctr">
              <a:lnSpc>
                <a:spcPct val="130000"/>
              </a:lnSpc>
            </a:pPr>
            <a:r>
              <a:rPr lang="en-US" sz="1600" b="1" dirty="0">
                <a:solidFill>
                  <a:srgbClr val="002868"/>
                </a:solidFill>
                <a:latin typeface="Montserrat" panose="00000500000000000000" pitchFamily="50" charset="0"/>
              </a:rPr>
              <a:t>NTTA toll roads charge standard, non-fluctuating toll fees.</a:t>
            </a:r>
          </a:p>
        </p:txBody>
      </p:sp>
      <p:sp>
        <p:nvSpPr>
          <p:cNvPr id="32" name="Rectangle 31"/>
          <p:cNvSpPr/>
          <p:nvPr/>
        </p:nvSpPr>
        <p:spPr>
          <a:xfrm>
            <a:off x="0" y="1151655"/>
            <a:ext cx="6096000" cy="2494153"/>
          </a:xfrm>
          <a:prstGeom prst="rect">
            <a:avLst/>
          </a:prstGeom>
          <a:solidFill>
            <a:schemeClr val="accent5">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6"/>
          <p:cNvSpPr txBox="1">
            <a:spLocks noChangeArrowheads="1"/>
          </p:cNvSpPr>
          <p:nvPr/>
        </p:nvSpPr>
        <p:spPr>
          <a:xfrm>
            <a:off x="381000" y="1404987"/>
            <a:ext cx="5334000" cy="19812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5500" b="1" spc="600" dirty="0">
                <a:solidFill>
                  <a:schemeClr val="bg1"/>
                </a:solidFill>
                <a:effectLst>
                  <a:outerShdw blurRad="38100" dist="25400" dir="2700000" algn="tl" rotWithShape="0">
                    <a:prstClr val="black">
                      <a:alpha val="63000"/>
                    </a:prstClr>
                  </a:outerShdw>
                </a:effectLst>
                <a:latin typeface="Montserrat" panose="00000500000000000000" pitchFamily="50" charset="0"/>
              </a:rPr>
              <a:t>TEXPRESS LANES</a:t>
            </a:r>
          </a:p>
        </p:txBody>
      </p:sp>
      <p:pic>
        <p:nvPicPr>
          <p:cNvPr id="26" name="Picture 25"/>
          <p:cNvPicPr>
            <a:picLocks noChangeAspect="1"/>
          </p:cNvPicPr>
          <p:nvPr/>
        </p:nvPicPr>
        <p:blipFill>
          <a:blip r:embed="rId6"/>
          <a:stretch>
            <a:fillRect/>
          </a:stretch>
        </p:blipFill>
        <p:spPr>
          <a:xfrm>
            <a:off x="-1" y="3648173"/>
            <a:ext cx="7000387" cy="388476"/>
          </a:xfrm>
          <a:prstGeom prst="rect">
            <a:avLst/>
          </a:prstGeom>
        </p:spPr>
      </p:pic>
      <p:pic>
        <p:nvPicPr>
          <p:cNvPr id="28" name="Picture 27"/>
          <p:cNvPicPr>
            <a:picLocks noChangeAspect="1"/>
          </p:cNvPicPr>
          <p:nvPr/>
        </p:nvPicPr>
        <p:blipFill>
          <a:blip r:embed="rId7"/>
          <a:stretch>
            <a:fillRect/>
          </a:stretch>
        </p:blipFill>
        <p:spPr>
          <a:xfrm>
            <a:off x="6978564" y="3645808"/>
            <a:ext cx="2165436" cy="389778"/>
          </a:xfrm>
          <a:prstGeom prst="rect">
            <a:avLst/>
          </a:prstGeom>
        </p:spPr>
      </p:pic>
      <p:sp>
        <p:nvSpPr>
          <p:cNvPr id="21" name="Rectangle 20"/>
          <p:cNvSpPr/>
          <p:nvPr/>
        </p:nvSpPr>
        <p:spPr>
          <a:xfrm>
            <a:off x="-1" y="3645808"/>
            <a:ext cx="9154973" cy="391729"/>
          </a:xfrm>
          <a:prstGeom prst="rect">
            <a:avLst/>
          </a:prstGeom>
          <a:solidFill>
            <a:srgbClr val="BF0A3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457200" y="3657600"/>
            <a:ext cx="2895600" cy="369332"/>
          </a:xfrm>
          <a:prstGeom prst="rect">
            <a:avLst/>
          </a:prstGeom>
          <a:noFill/>
        </p:spPr>
        <p:txBody>
          <a:bodyPr wrap="square" rtlCol="0">
            <a:spAutoFit/>
          </a:bodyPr>
          <a:lstStyle/>
          <a:p>
            <a:r>
              <a:rPr lang="en-US" sz="1800" b="1" spc="180" dirty="0">
                <a:solidFill>
                  <a:schemeClr val="bg1"/>
                </a:solidFill>
                <a:latin typeface="Montserrat" panose="00000500000000000000" pitchFamily="50" charset="0"/>
              </a:rPr>
              <a:t>COMPARED TO</a:t>
            </a:r>
          </a:p>
        </p:txBody>
      </p:sp>
    </p:spTree>
    <p:extLst>
      <p:ext uri="{BB962C8B-B14F-4D97-AF65-F5344CB8AC3E}">
        <p14:creationId xmlns:p14="http://schemas.microsoft.com/office/powerpoint/2010/main" val="468348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0" y="-28247"/>
            <a:ext cx="9144000" cy="1163690"/>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153030" y="1219200"/>
            <a:ext cx="7010400" cy="369332"/>
          </a:xfrm>
          <a:prstGeom prst="rect">
            <a:avLst/>
          </a:prstGeom>
        </p:spPr>
        <p:txBody>
          <a:bodyPr wrap="square">
            <a:spAutoFit/>
          </a:bodyPr>
          <a:lstStyle/>
          <a:p>
            <a:r>
              <a:rPr lang="en-US" sz="1800" b="1" dirty="0">
                <a:solidFill>
                  <a:srgbClr val="002868"/>
                </a:solidFill>
                <a:latin typeface="Montserrat" panose="00000500000000000000" pitchFamily="50" charset="0"/>
              </a:rPr>
              <a:t>TEXpress Lanes can be found throughout the region.</a:t>
            </a:r>
          </a:p>
        </p:txBody>
      </p:sp>
      <p:sp>
        <p:nvSpPr>
          <p:cNvPr id="3" name="Rectangle 6"/>
          <p:cNvSpPr txBox="1">
            <a:spLocks noChangeArrowheads="1"/>
          </p:cNvSpPr>
          <p:nvPr/>
        </p:nvSpPr>
        <p:spPr>
          <a:xfrm>
            <a:off x="361950" y="3629"/>
            <a:ext cx="5124450" cy="116006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4000" b="1" spc="600" dirty="0">
                <a:solidFill>
                  <a:schemeClr val="bg1"/>
                </a:solidFill>
                <a:latin typeface="Montserrat" panose="00000500000000000000" pitchFamily="50" charset="0"/>
              </a:rPr>
              <a:t>SYSTEM MAP</a:t>
            </a:r>
          </a:p>
        </p:txBody>
      </p:sp>
      <p:sp>
        <p:nvSpPr>
          <p:cNvPr id="5" name="Rectangle 6"/>
          <p:cNvSpPr txBox="1">
            <a:spLocks noChangeArrowheads="1"/>
          </p:cNvSpPr>
          <p:nvPr/>
        </p:nvSpPr>
        <p:spPr>
          <a:xfrm>
            <a:off x="5867400" y="395514"/>
            <a:ext cx="2781300" cy="366486"/>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992"/>
          <a:stretch/>
        </p:blipFill>
        <p:spPr>
          <a:xfrm>
            <a:off x="1237557" y="2419221"/>
            <a:ext cx="6668879" cy="436257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514" b="94968"/>
          <a:stretch/>
        </p:blipFill>
        <p:spPr>
          <a:xfrm>
            <a:off x="1237557" y="1978758"/>
            <a:ext cx="6668879" cy="440463"/>
          </a:xfrm>
          <a:prstGeom prst="rect">
            <a:avLst/>
          </a:prstGeom>
        </p:spPr>
      </p:pic>
    </p:spTree>
    <p:extLst>
      <p:ext uri="{BB962C8B-B14F-4D97-AF65-F5344CB8AC3E}">
        <p14:creationId xmlns:p14="http://schemas.microsoft.com/office/powerpoint/2010/main" val="280623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81" r="12869" b="3333"/>
          <a:stretch/>
        </p:blipFill>
        <p:spPr>
          <a:xfrm>
            <a:off x="-7143" y="-2"/>
            <a:ext cx="9151143" cy="6858002"/>
          </a:xfrm>
          <a:prstGeom prst="rect">
            <a:avLst/>
          </a:prstGeom>
        </p:spPr>
      </p:pic>
      <p:sp>
        <p:nvSpPr>
          <p:cNvPr id="7" name="Rectangle 6"/>
          <p:cNvSpPr/>
          <p:nvPr/>
        </p:nvSpPr>
        <p:spPr>
          <a:xfrm>
            <a:off x="-7143" y="0"/>
            <a:ext cx="9151143" cy="6858000"/>
          </a:xfrm>
          <a:prstGeom prst="rect">
            <a:avLst/>
          </a:prstGeom>
          <a:solidFill>
            <a:srgbClr val="002868">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p:cNvSpPr/>
          <p:nvPr/>
        </p:nvSpPr>
        <p:spPr>
          <a:xfrm rot="16200000">
            <a:off x="2209800" y="-76201"/>
            <a:ext cx="6858003" cy="7010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6"/>
          <p:cNvSpPr txBox="1">
            <a:spLocks noChangeArrowheads="1"/>
          </p:cNvSpPr>
          <p:nvPr/>
        </p:nvSpPr>
        <p:spPr>
          <a:xfrm>
            <a:off x="5715000" y="3048000"/>
            <a:ext cx="3657600" cy="19812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3600" b="1" spc="600" dirty="0">
                <a:solidFill>
                  <a:srgbClr val="002868"/>
                </a:solidFill>
                <a:latin typeface="Montserrat" panose="00000500000000000000" pitchFamily="50" charset="0"/>
              </a:rPr>
              <a:t>CHOOSING</a:t>
            </a:r>
          </a:p>
          <a:p>
            <a:pPr fontAlgn="auto">
              <a:lnSpc>
                <a:spcPct val="110000"/>
              </a:lnSpc>
              <a:spcAft>
                <a:spcPts val="0"/>
              </a:spcAft>
            </a:pPr>
            <a:r>
              <a:rPr lang="en-US" sz="3600" b="1" spc="600" dirty="0">
                <a:solidFill>
                  <a:srgbClr val="002868"/>
                </a:solidFill>
                <a:latin typeface="Montserrat" panose="00000500000000000000" pitchFamily="50" charset="0"/>
              </a:rPr>
              <a:t>TEXPRESS</a:t>
            </a:r>
          </a:p>
        </p:txBody>
      </p:sp>
      <p:sp>
        <p:nvSpPr>
          <p:cNvPr id="4" name="Rectangle 6"/>
          <p:cNvSpPr txBox="1">
            <a:spLocks noChangeArrowheads="1"/>
          </p:cNvSpPr>
          <p:nvPr/>
        </p:nvSpPr>
        <p:spPr>
          <a:xfrm>
            <a:off x="6153150" y="2908594"/>
            <a:ext cx="2781300" cy="278811"/>
          </a:xfrm>
          <a:prstGeom prst="rect">
            <a:avLst/>
          </a:prstGeom>
        </p:spPr>
        <p:txBody>
          <a:bodyP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rgbClr val="002868"/>
                </a:solidFill>
                <a:latin typeface="Montserrat" panose="00000500000000000000" pitchFamily="50" charset="0"/>
              </a:rPr>
              <a:t>PRESS</a:t>
            </a:r>
            <a:r>
              <a:rPr lang="en-US" sz="1400" b="1" spc="300" dirty="0">
                <a:solidFill>
                  <a:srgbClr val="002868"/>
                </a:solidFill>
                <a:latin typeface="Montserrat" panose="00000500000000000000" pitchFamily="50" charset="0"/>
              </a:rPr>
              <a:t>LANES</a:t>
            </a:r>
          </a:p>
        </p:txBody>
      </p:sp>
      <p:sp>
        <p:nvSpPr>
          <p:cNvPr id="5" name="Rectangle 4"/>
          <p:cNvSpPr/>
          <p:nvPr/>
        </p:nvSpPr>
        <p:spPr>
          <a:xfrm>
            <a:off x="4876800" y="4895670"/>
            <a:ext cx="4057650" cy="1172629"/>
          </a:xfrm>
          <a:prstGeom prst="rect">
            <a:avLst/>
          </a:prstGeom>
        </p:spPr>
        <p:txBody>
          <a:bodyPr wrap="square">
            <a:spAutoFit/>
          </a:bodyPr>
          <a:lstStyle/>
          <a:p>
            <a:pPr>
              <a:lnSpc>
                <a:spcPct val="130000"/>
              </a:lnSpc>
            </a:pPr>
            <a:r>
              <a:rPr lang="en-US" sz="1800" b="1" dirty="0">
                <a:solidFill>
                  <a:srgbClr val="002868"/>
                </a:solidFill>
                <a:latin typeface="Montserrat" panose="00000500000000000000" pitchFamily="50" charset="0"/>
              </a:rPr>
              <a:t>Drivers can always choose to drive the existing non-tolled lanes or choose TEXpress Lanes.</a:t>
            </a:r>
          </a:p>
        </p:txBody>
      </p:sp>
    </p:spTree>
    <p:extLst>
      <p:ext uri="{BB962C8B-B14F-4D97-AF65-F5344CB8AC3E}">
        <p14:creationId xmlns:p14="http://schemas.microsoft.com/office/powerpoint/2010/main" val="691245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206992" y="2032975"/>
            <a:ext cx="8915400" cy="892552"/>
          </a:xfrm>
          <a:prstGeom prst="rect">
            <a:avLst/>
          </a:prstGeom>
        </p:spPr>
        <p:txBody>
          <a:bodyPr wrap="square">
            <a:spAutoFit/>
          </a:bodyPr>
          <a:lstStyle/>
          <a:p>
            <a:pPr>
              <a:lnSpc>
                <a:spcPct val="130000"/>
              </a:lnSpc>
            </a:pPr>
            <a:r>
              <a:rPr lang="en-US" sz="2000" b="1" dirty="0">
                <a:solidFill>
                  <a:srgbClr val="002868"/>
                </a:solidFill>
                <a:latin typeface="Montserrat Light" panose="00000400000000000000" pitchFamily="50" charset="0"/>
              </a:rPr>
              <a:t>TEXpress Lanes are designed for drivers who want a reliable and time-saving trip to reach many destinations.</a:t>
            </a:r>
          </a:p>
        </p:txBody>
      </p:sp>
      <p:sp>
        <p:nvSpPr>
          <p:cNvPr id="3" name="Rectangle 2"/>
          <p:cNvSpPr/>
          <p:nvPr/>
        </p:nvSpPr>
        <p:spPr>
          <a:xfrm>
            <a:off x="206992" y="5562600"/>
            <a:ext cx="8915400" cy="892552"/>
          </a:xfrm>
          <a:prstGeom prst="rect">
            <a:avLst/>
          </a:prstGeom>
        </p:spPr>
        <p:txBody>
          <a:bodyPr wrap="square">
            <a:spAutoFit/>
          </a:bodyPr>
          <a:lstStyle/>
          <a:p>
            <a:pPr>
              <a:lnSpc>
                <a:spcPct val="130000"/>
              </a:lnSpc>
            </a:pPr>
            <a:r>
              <a:rPr lang="en-US" sz="2000" b="1" dirty="0">
                <a:solidFill>
                  <a:srgbClr val="002868"/>
                </a:solidFill>
                <a:latin typeface="Montserrat Light" panose="00000400000000000000" pitchFamily="50" charset="0"/>
              </a:rPr>
              <a:t>Drivers can make the best choice for them based on their own needs each time they drive on a roadway with TEXpress Lanes. </a:t>
            </a:r>
          </a:p>
        </p:txBody>
      </p:sp>
      <p:sp>
        <p:nvSpPr>
          <p:cNvPr id="4" name="Rectangle 3"/>
          <p:cNvSpPr/>
          <p:nvPr/>
        </p:nvSpPr>
        <p:spPr>
          <a:xfrm>
            <a:off x="0" y="3035845"/>
            <a:ext cx="8915400" cy="2362200"/>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6"/>
          <p:cNvSpPr txBox="1">
            <a:spLocks noChangeArrowheads="1"/>
          </p:cNvSpPr>
          <p:nvPr/>
        </p:nvSpPr>
        <p:spPr>
          <a:xfrm>
            <a:off x="206992" y="2848708"/>
            <a:ext cx="2173514" cy="118793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3200" b="1" spc="600" dirty="0">
                <a:solidFill>
                  <a:schemeClr val="bg1"/>
                </a:solidFill>
                <a:latin typeface="Motor Oil 1937 M54" panose="02000500000000000000" pitchFamily="2" charset="0"/>
                <a:ea typeface="Kozuka Gothic Std H" panose="020B0800000000000000" pitchFamily="34" charset="-128"/>
              </a:rPr>
              <a:t>WORK</a:t>
            </a:r>
          </a:p>
        </p:txBody>
      </p:sp>
      <p:sp>
        <p:nvSpPr>
          <p:cNvPr id="10" name="Rectangle 6"/>
          <p:cNvSpPr txBox="1">
            <a:spLocks noChangeArrowheads="1"/>
          </p:cNvSpPr>
          <p:nvPr/>
        </p:nvSpPr>
        <p:spPr>
          <a:xfrm>
            <a:off x="2347989" y="2848710"/>
            <a:ext cx="1865086" cy="118793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3200" b="1" spc="600" dirty="0">
                <a:solidFill>
                  <a:schemeClr val="bg1"/>
                </a:solidFill>
                <a:latin typeface="Motor Oil 1937 M54" panose="02000500000000000000" pitchFamily="2" charset="0"/>
              </a:rPr>
              <a:t>HOME</a:t>
            </a:r>
          </a:p>
        </p:txBody>
      </p:sp>
      <p:sp>
        <p:nvSpPr>
          <p:cNvPr id="7" name="Rectangle 6"/>
          <p:cNvSpPr txBox="1">
            <a:spLocks noChangeArrowheads="1"/>
          </p:cNvSpPr>
          <p:nvPr/>
        </p:nvSpPr>
        <p:spPr>
          <a:xfrm>
            <a:off x="6553486" y="2848711"/>
            <a:ext cx="2492706" cy="118793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3200" b="1" spc="600" dirty="0">
                <a:solidFill>
                  <a:schemeClr val="bg1"/>
                </a:solidFill>
                <a:latin typeface="Motor Oil 1937 M54" panose="02000500000000000000" pitchFamily="2" charset="0"/>
              </a:rPr>
              <a:t>AIRPORT</a:t>
            </a:r>
          </a:p>
        </p:txBody>
      </p:sp>
      <p:sp>
        <p:nvSpPr>
          <p:cNvPr id="8" name="Rectangle 6"/>
          <p:cNvSpPr txBox="1">
            <a:spLocks noChangeArrowheads="1"/>
          </p:cNvSpPr>
          <p:nvPr/>
        </p:nvSpPr>
        <p:spPr>
          <a:xfrm>
            <a:off x="4218529" y="2848712"/>
            <a:ext cx="2296804" cy="118793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3200" b="1" spc="600" dirty="0">
                <a:solidFill>
                  <a:schemeClr val="bg1"/>
                </a:solidFill>
                <a:latin typeface="Motor Oil 1937 M54" panose="02000500000000000000" pitchFamily="2" charset="0"/>
              </a:rPr>
              <a:t>SPORTS</a:t>
            </a:r>
          </a:p>
        </p:txBody>
      </p:sp>
      <p:sp>
        <p:nvSpPr>
          <p:cNvPr id="6" name="Rectangle 5"/>
          <p:cNvSpPr/>
          <p:nvPr/>
        </p:nvSpPr>
        <p:spPr>
          <a:xfrm>
            <a:off x="2058836" y="3035845"/>
            <a:ext cx="762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115266" y="3035845"/>
            <a:ext cx="762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401033" y="3020098"/>
            <a:ext cx="762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6"/>
          <p:cNvSpPr txBox="1">
            <a:spLocks noChangeArrowheads="1"/>
          </p:cNvSpPr>
          <p:nvPr/>
        </p:nvSpPr>
        <p:spPr>
          <a:xfrm>
            <a:off x="206992" y="1016962"/>
            <a:ext cx="8327408" cy="133016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4000" b="1" spc="600" dirty="0">
                <a:solidFill>
                  <a:srgbClr val="002868"/>
                </a:solidFill>
                <a:latin typeface="Montserrat" panose="00000500000000000000" pitchFamily="50" charset="0"/>
              </a:rPr>
              <a:t>CHOOSING TEXPRESS</a:t>
            </a:r>
          </a:p>
        </p:txBody>
      </p:sp>
      <p:sp>
        <p:nvSpPr>
          <p:cNvPr id="14" name="Rectangle 13"/>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6"/>
          <p:cNvSpPr txBox="1">
            <a:spLocks noChangeArrowheads="1"/>
          </p:cNvSpPr>
          <p:nvPr/>
        </p:nvSpPr>
        <p:spPr>
          <a:xfrm>
            <a:off x="5867400" y="395514"/>
            <a:ext cx="2781300" cy="366486"/>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pic>
        <p:nvPicPr>
          <p:cNvPr id="16" name="Picture 15"/>
          <p:cNvPicPr>
            <a:picLocks noChangeAspect="1"/>
          </p:cNvPicPr>
          <p:nvPr/>
        </p:nvPicPr>
        <p:blipFill>
          <a:blip r:embed="rId3"/>
          <a:stretch>
            <a:fillRect/>
          </a:stretch>
        </p:blipFill>
        <p:spPr>
          <a:xfrm>
            <a:off x="271234" y="3988283"/>
            <a:ext cx="1505443" cy="1099875"/>
          </a:xfrm>
          <a:prstGeom prst="rect">
            <a:avLst/>
          </a:prstGeom>
        </p:spPr>
      </p:pic>
      <p:pic>
        <p:nvPicPr>
          <p:cNvPr id="17" name="Picture 16"/>
          <p:cNvPicPr>
            <a:picLocks noChangeAspect="1"/>
          </p:cNvPicPr>
          <p:nvPr/>
        </p:nvPicPr>
        <p:blipFill>
          <a:blip r:embed="rId4"/>
          <a:stretch>
            <a:fillRect/>
          </a:stretch>
        </p:blipFill>
        <p:spPr>
          <a:xfrm>
            <a:off x="2521889" y="3886200"/>
            <a:ext cx="1308491" cy="1214221"/>
          </a:xfrm>
          <a:prstGeom prst="rect">
            <a:avLst/>
          </a:prstGeom>
        </p:spPr>
      </p:pic>
      <p:pic>
        <p:nvPicPr>
          <p:cNvPr id="9" name="Picture 8"/>
          <p:cNvPicPr>
            <a:picLocks noChangeAspect="1"/>
          </p:cNvPicPr>
          <p:nvPr/>
        </p:nvPicPr>
        <p:blipFill>
          <a:blip r:embed="rId5"/>
          <a:stretch>
            <a:fillRect/>
          </a:stretch>
        </p:blipFill>
        <p:spPr>
          <a:xfrm>
            <a:off x="6783280" y="3718180"/>
            <a:ext cx="1781827" cy="1799696"/>
          </a:xfrm>
          <a:prstGeom prst="rect">
            <a:avLst/>
          </a:prstGeom>
        </p:spPr>
      </p:pic>
      <p:pic>
        <p:nvPicPr>
          <p:cNvPr id="18" name="Picture 17"/>
          <p:cNvPicPr>
            <a:picLocks noChangeAspect="1"/>
          </p:cNvPicPr>
          <p:nvPr/>
        </p:nvPicPr>
        <p:blipFill>
          <a:blip r:embed="rId6"/>
          <a:stretch>
            <a:fillRect/>
          </a:stretch>
        </p:blipFill>
        <p:spPr>
          <a:xfrm>
            <a:off x="4658354" y="3922336"/>
            <a:ext cx="1249115" cy="1247126"/>
          </a:xfrm>
          <a:prstGeom prst="rect">
            <a:avLst/>
          </a:prstGeom>
        </p:spPr>
      </p:pic>
    </p:spTree>
    <p:extLst>
      <p:ext uri="{BB962C8B-B14F-4D97-AF65-F5344CB8AC3E}">
        <p14:creationId xmlns:p14="http://schemas.microsoft.com/office/powerpoint/2010/main" val="4134143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E8EBE"/>
        </a:solidFill>
        <a:effectLst/>
      </p:bgPr>
    </p:bg>
    <p:spTree>
      <p:nvGrpSpPr>
        <p:cNvPr id="1" name=""/>
        <p:cNvGrpSpPr/>
        <p:nvPr/>
      </p:nvGrpSpPr>
      <p:grpSpPr>
        <a:xfrm>
          <a:off x="0" y="0"/>
          <a:ext cx="0" cy="0"/>
          <a:chOff x="0" y="0"/>
          <a:chExt cx="0" cy="0"/>
        </a:xfrm>
      </p:grpSpPr>
      <p:sp>
        <p:nvSpPr>
          <p:cNvPr id="3" name="Rectangle 2"/>
          <p:cNvSpPr/>
          <p:nvPr/>
        </p:nvSpPr>
        <p:spPr>
          <a:xfrm>
            <a:off x="2667000" y="0"/>
            <a:ext cx="76200" cy="6858000"/>
          </a:xfrm>
          <a:prstGeom prst="rect">
            <a:avLst/>
          </a:prstGeom>
          <a:solidFill>
            <a:srgbClr val="002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6399229" y="0"/>
            <a:ext cx="76200" cy="6858000"/>
          </a:xfrm>
          <a:prstGeom prst="rect">
            <a:avLst/>
          </a:prstGeom>
          <a:solidFill>
            <a:srgbClr val="002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39"/>
            <a:ext cx="9149919" cy="6862439"/>
          </a:xfrm>
          <a:prstGeom prst="rect">
            <a:avLst/>
          </a:prstGeom>
        </p:spPr>
      </p:pic>
      <p:sp>
        <p:nvSpPr>
          <p:cNvPr id="6" name="Rectangle 5"/>
          <p:cNvSpPr/>
          <p:nvPr/>
        </p:nvSpPr>
        <p:spPr>
          <a:xfrm>
            <a:off x="3018780" y="2597299"/>
            <a:ext cx="3200400" cy="152400"/>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1731258"/>
            <a:ext cx="2706689" cy="1261884"/>
          </a:xfrm>
          <a:prstGeom prst="rect">
            <a:avLst/>
          </a:prstGeom>
          <a:noFill/>
        </p:spPr>
        <p:txBody>
          <a:bodyPr wrap="square" rtlCol="0">
            <a:spAutoFit/>
          </a:bodyPr>
          <a:lstStyle/>
          <a:p>
            <a:pPr algn="ctr"/>
            <a:r>
              <a:rPr lang="en-US" sz="1900" dirty="0">
                <a:solidFill>
                  <a:srgbClr val="002868"/>
                </a:solidFill>
                <a:latin typeface="Franklin Gothic Demi" panose="020B0703020102020204" pitchFamily="34" charset="0"/>
              </a:rPr>
              <a:t>6+ million </a:t>
            </a:r>
            <a:r>
              <a:rPr lang="en-US" sz="1900" dirty="0">
                <a:solidFill>
                  <a:schemeClr val="bg1"/>
                </a:solidFill>
                <a:latin typeface="Franklin Gothic Demi" panose="020B0703020102020204" pitchFamily="34" charset="0"/>
              </a:rPr>
              <a:t>different vehicles have used the LBJ &amp; NTE TEXpress Lanes to date</a:t>
            </a:r>
          </a:p>
        </p:txBody>
      </p:sp>
      <p:sp>
        <p:nvSpPr>
          <p:cNvPr id="7" name="TextBox 6"/>
          <p:cNvSpPr txBox="1"/>
          <p:nvPr/>
        </p:nvSpPr>
        <p:spPr>
          <a:xfrm>
            <a:off x="-27802" y="5029200"/>
            <a:ext cx="2706689" cy="677108"/>
          </a:xfrm>
          <a:prstGeom prst="rect">
            <a:avLst/>
          </a:prstGeom>
          <a:noFill/>
        </p:spPr>
        <p:txBody>
          <a:bodyPr wrap="square" rtlCol="0">
            <a:spAutoFit/>
          </a:bodyPr>
          <a:lstStyle/>
          <a:p>
            <a:pPr algn="ctr"/>
            <a:r>
              <a:rPr lang="en-US" sz="1900" dirty="0">
                <a:solidFill>
                  <a:srgbClr val="002868"/>
                </a:solidFill>
                <a:latin typeface="Franklin Gothic Demi" panose="020B0703020102020204" pitchFamily="34" charset="0"/>
              </a:rPr>
              <a:t>7 million </a:t>
            </a:r>
            <a:r>
              <a:rPr lang="en-US" sz="1900" dirty="0">
                <a:solidFill>
                  <a:schemeClr val="bg1"/>
                </a:solidFill>
                <a:latin typeface="Franklin Gothic Demi" panose="020B0703020102020204" pitchFamily="34" charset="0"/>
              </a:rPr>
              <a:t>people live in Dallas-Fort Worth</a:t>
            </a:r>
          </a:p>
        </p:txBody>
      </p:sp>
      <p:sp>
        <p:nvSpPr>
          <p:cNvPr id="8" name="TextBox 7"/>
          <p:cNvSpPr txBox="1"/>
          <p:nvPr/>
        </p:nvSpPr>
        <p:spPr>
          <a:xfrm>
            <a:off x="2754777" y="3048638"/>
            <a:ext cx="3696485" cy="1846659"/>
          </a:xfrm>
          <a:prstGeom prst="rect">
            <a:avLst/>
          </a:prstGeom>
          <a:noFill/>
        </p:spPr>
        <p:txBody>
          <a:bodyPr wrap="square" rtlCol="0">
            <a:spAutoFit/>
          </a:bodyPr>
          <a:lstStyle/>
          <a:p>
            <a:pPr algn="ctr"/>
            <a:r>
              <a:rPr lang="en-US" sz="1900" dirty="0">
                <a:solidFill>
                  <a:schemeClr val="bg1"/>
                </a:solidFill>
                <a:latin typeface="Franklin Gothic Demi" panose="020B0703020102020204" pitchFamily="34" charset="0"/>
              </a:rPr>
              <a:t>The most common carmakers seen on TEXpress Lanes are </a:t>
            </a:r>
            <a:r>
              <a:rPr lang="en-US" sz="1900" dirty="0">
                <a:solidFill>
                  <a:srgbClr val="002868"/>
                </a:solidFill>
                <a:latin typeface="Franklin Gothic Demi" panose="020B0703020102020204" pitchFamily="34" charset="0"/>
              </a:rPr>
              <a:t>Toyota, Ford, and Honda</a:t>
            </a:r>
          </a:p>
          <a:p>
            <a:pPr algn="ctr"/>
            <a:endParaRPr lang="en-US" sz="1900" dirty="0">
              <a:solidFill>
                <a:schemeClr val="bg1"/>
              </a:solidFill>
              <a:latin typeface="Franklin Gothic Demi" panose="020B0703020102020204" pitchFamily="34" charset="0"/>
            </a:endParaRPr>
          </a:p>
          <a:p>
            <a:pPr algn="ctr"/>
            <a:r>
              <a:rPr lang="en-US" sz="1900" dirty="0">
                <a:solidFill>
                  <a:schemeClr val="bg1"/>
                </a:solidFill>
                <a:latin typeface="Franklin Gothic Demi" panose="020B0703020102020204" pitchFamily="34" charset="0"/>
              </a:rPr>
              <a:t>Only 15% of cars on TEXpress Lanes are luxury brands </a:t>
            </a:r>
          </a:p>
        </p:txBody>
      </p:sp>
      <p:sp>
        <p:nvSpPr>
          <p:cNvPr id="9" name="TextBox 8"/>
          <p:cNvSpPr txBox="1"/>
          <p:nvPr/>
        </p:nvSpPr>
        <p:spPr>
          <a:xfrm>
            <a:off x="6579815" y="2112551"/>
            <a:ext cx="2459798" cy="969496"/>
          </a:xfrm>
          <a:prstGeom prst="rect">
            <a:avLst/>
          </a:prstGeom>
          <a:noFill/>
        </p:spPr>
        <p:txBody>
          <a:bodyPr wrap="square" rtlCol="0">
            <a:spAutoFit/>
          </a:bodyPr>
          <a:lstStyle/>
          <a:p>
            <a:pPr algn="ctr"/>
            <a:r>
              <a:rPr lang="en-US" sz="1900" dirty="0">
                <a:solidFill>
                  <a:srgbClr val="002868"/>
                </a:solidFill>
                <a:latin typeface="Franklin Gothic Demi" panose="020B0703020102020204" pitchFamily="34" charset="0"/>
              </a:rPr>
              <a:t>5 in 14 users </a:t>
            </a:r>
            <a:r>
              <a:rPr lang="en-US" sz="1900" dirty="0">
                <a:solidFill>
                  <a:schemeClr val="bg1"/>
                </a:solidFill>
                <a:latin typeface="Franklin Gothic Demi" panose="020B0703020102020204" pitchFamily="34" charset="0"/>
              </a:rPr>
              <a:t>are new to TEXpress Lanes each month. </a:t>
            </a:r>
          </a:p>
        </p:txBody>
      </p:sp>
      <p:sp>
        <p:nvSpPr>
          <p:cNvPr id="10" name="TextBox 9"/>
          <p:cNvSpPr txBox="1"/>
          <p:nvPr/>
        </p:nvSpPr>
        <p:spPr>
          <a:xfrm>
            <a:off x="6579815" y="4883006"/>
            <a:ext cx="2459798" cy="969496"/>
          </a:xfrm>
          <a:prstGeom prst="rect">
            <a:avLst/>
          </a:prstGeom>
          <a:noFill/>
        </p:spPr>
        <p:txBody>
          <a:bodyPr wrap="square" rtlCol="0">
            <a:spAutoFit/>
          </a:bodyPr>
          <a:lstStyle/>
          <a:p>
            <a:pPr algn="ctr"/>
            <a:r>
              <a:rPr lang="en-US" sz="1900" dirty="0">
                <a:solidFill>
                  <a:srgbClr val="002868"/>
                </a:solidFill>
                <a:latin typeface="Franklin Gothic Demi" panose="020B0703020102020204" pitchFamily="34" charset="0"/>
              </a:rPr>
              <a:t>More than 10 in 14 users </a:t>
            </a:r>
            <a:r>
              <a:rPr lang="en-US" sz="1900" dirty="0">
                <a:solidFill>
                  <a:schemeClr val="bg1"/>
                </a:solidFill>
                <a:latin typeface="Franklin Gothic Demi" panose="020B0703020102020204" pitchFamily="34" charset="0"/>
              </a:rPr>
              <a:t>view TEXpress Lanes favorably </a:t>
            </a:r>
          </a:p>
        </p:txBody>
      </p:sp>
      <p:sp>
        <p:nvSpPr>
          <p:cNvPr id="11" name="TextBox 10"/>
          <p:cNvSpPr txBox="1"/>
          <p:nvPr/>
        </p:nvSpPr>
        <p:spPr>
          <a:xfrm>
            <a:off x="2988065" y="657773"/>
            <a:ext cx="3179707" cy="892552"/>
          </a:xfrm>
          <a:prstGeom prst="rect">
            <a:avLst/>
          </a:prstGeom>
          <a:noFill/>
        </p:spPr>
        <p:txBody>
          <a:bodyPr wrap="square" rtlCol="0">
            <a:spAutoFit/>
          </a:bodyPr>
          <a:lstStyle/>
          <a:p>
            <a:r>
              <a:rPr lang="en-US" sz="5200" dirty="0">
                <a:solidFill>
                  <a:schemeClr val="bg1"/>
                </a:solidFill>
                <a:latin typeface="Montserrat" panose="00000500000000000000" pitchFamily="50" charset="0"/>
              </a:rPr>
              <a:t>TEXpress</a:t>
            </a:r>
          </a:p>
        </p:txBody>
      </p:sp>
      <p:sp>
        <p:nvSpPr>
          <p:cNvPr id="12" name="TextBox 11"/>
          <p:cNvSpPr txBox="1"/>
          <p:nvPr/>
        </p:nvSpPr>
        <p:spPr>
          <a:xfrm>
            <a:off x="3100288" y="2074079"/>
            <a:ext cx="3179707" cy="523220"/>
          </a:xfrm>
          <a:prstGeom prst="rect">
            <a:avLst/>
          </a:prstGeom>
          <a:noFill/>
        </p:spPr>
        <p:txBody>
          <a:bodyPr wrap="square" rtlCol="0">
            <a:spAutoFit/>
          </a:bodyPr>
          <a:lstStyle/>
          <a:p>
            <a:r>
              <a:rPr lang="en-US" sz="2800" dirty="0">
                <a:solidFill>
                  <a:srgbClr val="002868"/>
                </a:solidFill>
                <a:latin typeface="Montserrat" panose="00000500000000000000" pitchFamily="50" charset="0"/>
              </a:rPr>
              <a:t>are for everyone</a:t>
            </a:r>
          </a:p>
        </p:txBody>
      </p:sp>
      <p:sp>
        <p:nvSpPr>
          <p:cNvPr id="13" name="TextBox 12"/>
          <p:cNvSpPr txBox="1"/>
          <p:nvPr/>
        </p:nvSpPr>
        <p:spPr>
          <a:xfrm>
            <a:off x="2997368" y="1365659"/>
            <a:ext cx="3179707" cy="892552"/>
          </a:xfrm>
          <a:prstGeom prst="rect">
            <a:avLst/>
          </a:prstGeom>
          <a:noFill/>
        </p:spPr>
        <p:txBody>
          <a:bodyPr wrap="square" rtlCol="0">
            <a:spAutoFit/>
          </a:bodyPr>
          <a:lstStyle/>
          <a:p>
            <a:pPr algn="ctr"/>
            <a:r>
              <a:rPr lang="en-US" sz="5200" dirty="0">
                <a:solidFill>
                  <a:schemeClr val="bg1"/>
                </a:solidFill>
                <a:latin typeface="Montserrat" panose="00000500000000000000" pitchFamily="50" charset="0"/>
              </a:rPr>
              <a:t>Lanes</a:t>
            </a:r>
          </a:p>
        </p:txBody>
      </p:sp>
      <p:sp>
        <p:nvSpPr>
          <p:cNvPr id="14" name="TextBox 13"/>
          <p:cNvSpPr txBox="1"/>
          <p:nvPr/>
        </p:nvSpPr>
        <p:spPr>
          <a:xfrm>
            <a:off x="7144712" y="6170585"/>
            <a:ext cx="2057400" cy="184666"/>
          </a:xfrm>
          <a:prstGeom prst="rect">
            <a:avLst/>
          </a:prstGeom>
          <a:noFill/>
        </p:spPr>
        <p:txBody>
          <a:bodyPr wrap="square" rtlCol="0">
            <a:spAutoFit/>
          </a:bodyPr>
          <a:lstStyle/>
          <a:p>
            <a:r>
              <a:rPr lang="en-US" sz="600" i="1" dirty="0">
                <a:solidFill>
                  <a:schemeClr val="bg1"/>
                </a:solidFill>
                <a:latin typeface="Montserrat" panose="00000500000000000000" pitchFamily="50" charset="0"/>
              </a:rPr>
              <a:t>Source: LBJ TEXpress and NTE TEXpress Lanes</a:t>
            </a:r>
          </a:p>
        </p:txBody>
      </p:sp>
    </p:spTree>
    <p:extLst>
      <p:ext uri="{BB962C8B-B14F-4D97-AF65-F5344CB8AC3E}">
        <p14:creationId xmlns:p14="http://schemas.microsoft.com/office/powerpoint/2010/main" val="4190256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Oval 3"/>
          <p:cNvSpPr/>
          <p:nvPr/>
        </p:nvSpPr>
        <p:spPr>
          <a:xfrm>
            <a:off x="228600" y="2590800"/>
            <a:ext cx="2286000" cy="2286000"/>
          </a:xfrm>
          <a:prstGeom prst="ellipse">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446381" y="2590800"/>
            <a:ext cx="2286000" cy="2286000"/>
          </a:xfrm>
          <a:prstGeom prst="ellipse">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6553200" y="2590800"/>
            <a:ext cx="2286000" cy="2286000"/>
          </a:xfrm>
          <a:prstGeom prst="ellipse">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6922" y="5257800"/>
            <a:ext cx="2667196" cy="830997"/>
          </a:xfrm>
          <a:prstGeom prst="rect">
            <a:avLst/>
          </a:prstGeom>
          <a:noFill/>
        </p:spPr>
        <p:txBody>
          <a:bodyPr wrap="square" rtlCol="0">
            <a:spAutoFit/>
          </a:bodyPr>
          <a:lstStyle/>
          <a:p>
            <a:pPr algn="ctr"/>
            <a:r>
              <a:rPr lang="en-US" b="1" spc="300" dirty="0">
                <a:solidFill>
                  <a:srgbClr val="002868"/>
                </a:solidFill>
                <a:latin typeface="Montserrat" panose="00000500000000000000" pitchFamily="50" charset="0"/>
              </a:rPr>
              <a:t>REDUCES CONGESTION</a:t>
            </a:r>
          </a:p>
        </p:txBody>
      </p:sp>
      <p:sp>
        <p:nvSpPr>
          <p:cNvPr id="9" name="TextBox 8"/>
          <p:cNvSpPr txBox="1"/>
          <p:nvPr/>
        </p:nvSpPr>
        <p:spPr>
          <a:xfrm>
            <a:off x="2989132" y="5257800"/>
            <a:ext cx="3200498" cy="830997"/>
          </a:xfrm>
          <a:prstGeom prst="rect">
            <a:avLst/>
          </a:prstGeom>
          <a:noFill/>
        </p:spPr>
        <p:txBody>
          <a:bodyPr wrap="square" rtlCol="0">
            <a:spAutoFit/>
          </a:bodyPr>
          <a:lstStyle/>
          <a:p>
            <a:pPr algn="ctr"/>
            <a:r>
              <a:rPr lang="en-US" b="1" spc="300" dirty="0">
                <a:solidFill>
                  <a:srgbClr val="002868"/>
                </a:solidFill>
                <a:latin typeface="Montserrat" panose="00000500000000000000" pitchFamily="50" charset="0"/>
              </a:rPr>
              <a:t>ECONOMIC DEVELOPMENT</a:t>
            </a:r>
          </a:p>
        </p:txBody>
      </p:sp>
      <p:sp>
        <p:nvSpPr>
          <p:cNvPr id="10" name="TextBox 9"/>
          <p:cNvSpPr txBox="1"/>
          <p:nvPr/>
        </p:nvSpPr>
        <p:spPr>
          <a:xfrm>
            <a:off x="6578165" y="5257800"/>
            <a:ext cx="2329059" cy="830997"/>
          </a:xfrm>
          <a:prstGeom prst="rect">
            <a:avLst/>
          </a:prstGeom>
          <a:noFill/>
        </p:spPr>
        <p:txBody>
          <a:bodyPr wrap="square" rtlCol="0">
            <a:spAutoFit/>
          </a:bodyPr>
          <a:lstStyle/>
          <a:p>
            <a:pPr algn="ctr"/>
            <a:r>
              <a:rPr lang="en-US" b="1" spc="300" dirty="0">
                <a:solidFill>
                  <a:srgbClr val="002868"/>
                </a:solidFill>
                <a:latin typeface="Montserrat" panose="00000500000000000000" pitchFamily="50" charset="0"/>
              </a:rPr>
              <a:t>AIR QUALITY</a:t>
            </a:r>
          </a:p>
        </p:txBody>
      </p:sp>
      <p:sp>
        <p:nvSpPr>
          <p:cNvPr id="11" name="Rectangle 10"/>
          <p:cNvSpPr/>
          <p:nvPr/>
        </p:nvSpPr>
        <p:spPr>
          <a:xfrm flipH="1">
            <a:off x="6189630" y="2347126"/>
            <a:ext cx="92920" cy="4510874"/>
          </a:xfrm>
          <a:prstGeom prst="rect">
            <a:avLst/>
          </a:prstGeom>
          <a:solidFill>
            <a:srgbClr val="002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rotWithShape="1">
          <a:blip r:embed="rId3"/>
          <a:srcRect t="55364"/>
          <a:stretch/>
        </p:blipFill>
        <p:spPr>
          <a:xfrm rot="5400000" flipH="1">
            <a:off x="7784647" y="-63317"/>
            <a:ext cx="344690" cy="2395962"/>
          </a:xfrm>
          <a:prstGeom prst="rect">
            <a:avLst/>
          </a:prstGeom>
        </p:spPr>
      </p:pic>
      <p:sp>
        <p:nvSpPr>
          <p:cNvPr id="12" name="Rectangle 11"/>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6"/>
          <p:cNvSpPr txBox="1">
            <a:spLocks noChangeArrowheads="1"/>
          </p:cNvSpPr>
          <p:nvPr/>
        </p:nvSpPr>
        <p:spPr>
          <a:xfrm>
            <a:off x="5867400" y="395514"/>
            <a:ext cx="2781300" cy="366486"/>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3426193"/>
            <a:ext cx="1095697" cy="899554"/>
          </a:xfrm>
          <a:prstGeom prst="rect">
            <a:avLst/>
          </a:prstGeom>
        </p:spPr>
      </p:pic>
      <p:pic>
        <p:nvPicPr>
          <p:cNvPr id="17" name="Picture 16"/>
          <p:cNvPicPr>
            <a:picLocks noChangeAspect="1"/>
          </p:cNvPicPr>
          <p:nvPr/>
        </p:nvPicPr>
        <p:blipFill rotWithShape="1">
          <a:blip r:embed="rId5">
            <a:biLevel thresh="25000"/>
            <a:extLst>
              <a:ext uri="{28A0092B-C50C-407E-A947-70E740481C1C}">
                <a14:useLocalDpi xmlns:a14="http://schemas.microsoft.com/office/drawing/2010/main" val="0"/>
              </a:ext>
            </a:extLst>
          </a:blip>
          <a:srcRect b="36983"/>
          <a:stretch/>
        </p:blipFill>
        <p:spPr>
          <a:xfrm>
            <a:off x="6804483" y="2904667"/>
            <a:ext cx="1876425" cy="1362534"/>
          </a:xfrm>
          <a:prstGeom prst="rect">
            <a:avLst/>
          </a:prstGeom>
        </p:spPr>
      </p:pic>
      <p:sp>
        <p:nvSpPr>
          <p:cNvPr id="18" name="Down Arrow 17"/>
          <p:cNvSpPr/>
          <p:nvPr/>
        </p:nvSpPr>
        <p:spPr>
          <a:xfrm rot="14574895">
            <a:off x="4388179" y="2545802"/>
            <a:ext cx="496673" cy="1599728"/>
          </a:xfrm>
          <a:prstGeom prst="downArrow">
            <a:avLst>
              <a:gd name="adj1" fmla="val 28078"/>
              <a:gd name="adj2" fmla="val 663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4028180" y="3962400"/>
            <a:ext cx="229900" cy="338554"/>
          </a:xfrm>
          <a:prstGeom prst="rect">
            <a:avLst/>
          </a:prstGeom>
          <a:noFill/>
        </p:spPr>
        <p:txBody>
          <a:bodyPr wrap="square" rtlCol="0">
            <a:spAutoFit/>
          </a:bodyPr>
          <a:lstStyle/>
          <a:p>
            <a:pPr algn="ctr"/>
            <a:r>
              <a:rPr lang="en-US" sz="1600" dirty="0">
                <a:solidFill>
                  <a:srgbClr val="BF0A30"/>
                </a:solidFill>
                <a:latin typeface="Montserrat Black" panose="00000A00000000000000" pitchFamily="50" charset="0"/>
              </a:rPr>
              <a:t>$</a:t>
            </a:r>
          </a:p>
        </p:txBody>
      </p:sp>
      <p:sp>
        <p:nvSpPr>
          <p:cNvPr id="20" name="TextBox 19"/>
          <p:cNvSpPr txBox="1"/>
          <p:nvPr/>
        </p:nvSpPr>
        <p:spPr>
          <a:xfrm>
            <a:off x="4325812" y="3962400"/>
            <a:ext cx="229900" cy="338554"/>
          </a:xfrm>
          <a:prstGeom prst="rect">
            <a:avLst/>
          </a:prstGeom>
          <a:noFill/>
        </p:spPr>
        <p:txBody>
          <a:bodyPr wrap="square" rtlCol="0">
            <a:spAutoFit/>
          </a:bodyPr>
          <a:lstStyle/>
          <a:p>
            <a:pPr algn="ctr"/>
            <a:r>
              <a:rPr lang="en-US" sz="1600" dirty="0">
                <a:solidFill>
                  <a:srgbClr val="BF0A30"/>
                </a:solidFill>
                <a:latin typeface="Montserrat Black" panose="00000A00000000000000" pitchFamily="50" charset="0"/>
              </a:rPr>
              <a:t>$</a:t>
            </a:r>
          </a:p>
        </p:txBody>
      </p:sp>
      <p:sp>
        <p:nvSpPr>
          <p:cNvPr id="21" name="TextBox 20"/>
          <p:cNvSpPr txBox="1"/>
          <p:nvPr/>
        </p:nvSpPr>
        <p:spPr>
          <a:xfrm>
            <a:off x="4607032" y="3962400"/>
            <a:ext cx="229900" cy="338554"/>
          </a:xfrm>
          <a:prstGeom prst="rect">
            <a:avLst/>
          </a:prstGeom>
          <a:noFill/>
        </p:spPr>
        <p:txBody>
          <a:bodyPr wrap="square" rtlCol="0">
            <a:spAutoFit/>
          </a:bodyPr>
          <a:lstStyle/>
          <a:p>
            <a:pPr algn="ctr"/>
            <a:r>
              <a:rPr lang="en-US" sz="1600" dirty="0">
                <a:solidFill>
                  <a:srgbClr val="BF0A30"/>
                </a:solidFill>
                <a:latin typeface="Montserrat Black" panose="00000A00000000000000" pitchFamily="50" charset="0"/>
              </a:rPr>
              <a:t>$</a:t>
            </a:r>
          </a:p>
        </p:txBody>
      </p:sp>
      <p:sp>
        <p:nvSpPr>
          <p:cNvPr id="22" name="TextBox 21"/>
          <p:cNvSpPr txBox="1"/>
          <p:nvPr/>
        </p:nvSpPr>
        <p:spPr>
          <a:xfrm>
            <a:off x="4907217" y="3962400"/>
            <a:ext cx="229900" cy="338554"/>
          </a:xfrm>
          <a:prstGeom prst="rect">
            <a:avLst/>
          </a:prstGeom>
          <a:noFill/>
        </p:spPr>
        <p:txBody>
          <a:bodyPr wrap="square" rtlCol="0">
            <a:spAutoFit/>
          </a:bodyPr>
          <a:lstStyle/>
          <a:p>
            <a:pPr algn="ctr"/>
            <a:r>
              <a:rPr lang="en-US" sz="1600" dirty="0">
                <a:solidFill>
                  <a:srgbClr val="BF0A30"/>
                </a:solidFill>
                <a:latin typeface="Montserrat Black" panose="00000A00000000000000" pitchFamily="50" charset="0"/>
              </a:rPr>
              <a:t>$</a:t>
            </a: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2842942"/>
            <a:ext cx="1673149" cy="1612964"/>
          </a:xfrm>
          <a:prstGeom prst="rect">
            <a:avLst/>
          </a:prstGeom>
        </p:spPr>
      </p:pic>
      <p:sp>
        <p:nvSpPr>
          <p:cNvPr id="25" name="Rectangle 24"/>
          <p:cNvSpPr/>
          <p:nvPr/>
        </p:nvSpPr>
        <p:spPr>
          <a:xfrm>
            <a:off x="874674" y="6277044"/>
            <a:ext cx="990600" cy="45719"/>
          </a:xfrm>
          <a:prstGeom prst="rect">
            <a:avLst/>
          </a:prstGeom>
          <a:solidFill>
            <a:srgbClr val="002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4090883" y="6277044"/>
            <a:ext cx="990600" cy="45719"/>
          </a:xfrm>
          <a:prstGeom prst="rect">
            <a:avLst/>
          </a:prstGeom>
          <a:solidFill>
            <a:srgbClr val="002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7247395" y="6277044"/>
            <a:ext cx="990600" cy="45719"/>
          </a:xfrm>
          <a:prstGeom prst="rect">
            <a:avLst/>
          </a:prstGeom>
          <a:solidFill>
            <a:srgbClr val="002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6"/>
          <p:cNvSpPr txBox="1">
            <a:spLocks noChangeArrowheads="1"/>
          </p:cNvSpPr>
          <p:nvPr/>
        </p:nvSpPr>
        <p:spPr>
          <a:xfrm>
            <a:off x="206992" y="1321212"/>
            <a:ext cx="4700225" cy="88480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4800" b="1" spc="600" dirty="0">
                <a:solidFill>
                  <a:srgbClr val="002868"/>
                </a:solidFill>
                <a:latin typeface="Montserrat" panose="00000500000000000000" pitchFamily="50" charset="0"/>
              </a:rPr>
              <a:t>BENEFITS</a:t>
            </a:r>
          </a:p>
        </p:txBody>
      </p:sp>
      <p:sp>
        <p:nvSpPr>
          <p:cNvPr id="30" name="Rectangle 29"/>
          <p:cNvSpPr/>
          <p:nvPr/>
        </p:nvSpPr>
        <p:spPr>
          <a:xfrm flipH="1">
            <a:off x="2889816" y="2347126"/>
            <a:ext cx="92920" cy="4510874"/>
          </a:xfrm>
          <a:prstGeom prst="rect">
            <a:avLst/>
          </a:prstGeom>
          <a:solidFill>
            <a:srgbClr val="002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p:nvPicPr>
        <p:blipFill>
          <a:blip r:embed="rId7"/>
          <a:stretch>
            <a:fillRect/>
          </a:stretch>
        </p:blipFill>
        <p:spPr>
          <a:xfrm>
            <a:off x="7595855" y="3892878"/>
            <a:ext cx="422721" cy="315440"/>
          </a:xfrm>
          <a:prstGeom prst="rect">
            <a:avLst/>
          </a:prstGeom>
        </p:spPr>
      </p:pic>
    </p:spTree>
    <p:extLst>
      <p:ext uri="{BB962C8B-B14F-4D97-AF65-F5344CB8AC3E}">
        <p14:creationId xmlns:p14="http://schemas.microsoft.com/office/powerpoint/2010/main" val="663064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55364"/>
          <a:stretch/>
        </p:blipFill>
        <p:spPr>
          <a:xfrm rot="5400000" flipH="1">
            <a:off x="7784647" y="-63317"/>
            <a:ext cx="344690" cy="2395962"/>
          </a:xfrm>
          <a:prstGeom prst="rect">
            <a:avLst/>
          </a:prstGeom>
        </p:spPr>
      </p:pic>
      <p:sp>
        <p:nvSpPr>
          <p:cNvPr id="2" name="Rectangle 6"/>
          <p:cNvSpPr txBox="1">
            <a:spLocks noChangeArrowheads="1"/>
          </p:cNvSpPr>
          <p:nvPr/>
        </p:nvSpPr>
        <p:spPr>
          <a:xfrm>
            <a:off x="177140" y="1424499"/>
            <a:ext cx="8937008" cy="88480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4800" b="1" spc="600" dirty="0">
                <a:solidFill>
                  <a:srgbClr val="002868"/>
                </a:solidFill>
                <a:latin typeface="Montserrat" panose="00000500000000000000" pitchFamily="50" charset="0"/>
              </a:rPr>
              <a:t>REDUCES CONGESTION</a:t>
            </a:r>
          </a:p>
        </p:txBody>
      </p:sp>
      <p:sp>
        <p:nvSpPr>
          <p:cNvPr id="6" name="Rectangle 5"/>
          <p:cNvSpPr/>
          <p:nvPr/>
        </p:nvSpPr>
        <p:spPr>
          <a:xfrm>
            <a:off x="303229" y="2589228"/>
            <a:ext cx="4878371" cy="3382451"/>
          </a:xfrm>
          <a:prstGeom prst="rect">
            <a:avLst/>
          </a:prstGeom>
          <a:solidFill>
            <a:srgbClr val="002868">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868"/>
              </a:solidFill>
            </a:endParaRPr>
          </a:p>
        </p:txBody>
      </p:sp>
      <p:sp>
        <p:nvSpPr>
          <p:cNvPr id="5" name="Rectangle 4"/>
          <p:cNvSpPr/>
          <p:nvPr/>
        </p:nvSpPr>
        <p:spPr>
          <a:xfrm>
            <a:off x="531829" y="2582158"/>
            <a:ext cx="4649771" cy="3153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6"/>
          <p:cNvSpPr txBox="1">
            <a:spLocks noChangeArrowheads="1"/>
          </p:cNvSpPr>
          <p:nvPr/>
        </p:nvSpPr>
        <p:spPr>
          <a:xfrm>
            <a:off x="5867400" y="395514"/>
            <a:ext cx="2781300" cy="366486"/>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sp>
        <p:nvSpPr>
          <p:cNvPr id="10" name="TextBox 9"/>
          <p:cNvSpPr txBox="1"/>
          <p:nvPr/>
        </p:nvSpPr>
        <p:spPr>
          <a:xfrm>
            <a:off x="5486400" y="2589228"/>
            <a:ext cx="3543300" cy="3672544"/>
          </a:xfrm>
          <a:prstGeom prst="rect">
            <a:avLst/>
          </a:prstGeom>
          <a:noFill/>
        </p:spPr>
        <p:txBody>
          <a:bodyPr wrap="square" rtlCol="0">
            <a:spAutoFit/>
          </a:bodyPr>
          <a:lstStyle/>
          <a:p>
            <a:pPr>
              <a:lnSpc>
                <a:spcPct val="130000"/>
              </a:lnSpc>
            </a:pPr>
            <a:r>
              <a:rPr lang="en-US" sz="1800" b="1" dirty="0">
                <a:solidFill>
                  <a:srgbClr val="002868"/>
                </a:solidFill>
                <a:latin typeface="Montserrat" panose="00000500000000000000" pitchFamily="50" charset="0"/>
              </a:rPr>
              <a:t>TEXpress Lanes allow for expanded capacity without reducing efficiency. </a:t>
            </a:r>
          </a:p>
          <a:p>
            <a:pPr>
              <a:lnSpc>
                <a:spcPct val="130000"/>
              </a:lnSpc>
            </a:pPr>
            <a:endParaRPr lang="en-US" sz="1800" b="1" dirty="0">
              <a:solidFill>
                <a:srgbClr val="002868"/>
              </a:solidFill>
              <a:latin typeface="Montserrat" panose="00000500000000000000" pitchFamily="50" charset="0"/>
            </a:endParaRPr>
          </a:p>
          <a:p>
            <a:pPr marL="342900" indent="-342900">
              <a:lnSpc>
                <a:spcPct val="130000"/>
              </a:lnSpc>
              <a:buFont typeface="Arial" panose="020B0604020202020204" pitchFamily="34" charset="0"/>
              <a:buChar char="•"/>
            </a:pPr>
            <a:r>
              <a:rPr lang="en-US" sz="1800" b="1" dirty="0">
                <a:solidFill>
                  <a:srgbClr val="002868"/>
                </a:solidFill>
                <a:latin typeface="Montserrat" panose="00000500000000000000" pitchFamily="50" charset="0"/>
              </a:rPr>
              <a:t>Average speed increased by 10-15% in the LBJ corridor. </a:t>
            </a:r>
          </a:p>
          <a:p>
            <a:pPr marL="342900" indent="-342900">
              <a:lnSpc>
                <a:spcPct val="130000"/>
              </a:lnSpc>
              <a:buFont typeface="Arial" panose="020B0604020202020204" pitchFamily="34" charset="0"/>
              <a:buChar char="•"/>
            </a:pPr>
            <a:r>
              <a:rPr lang="en-US" sz="1800" b="1" dirty="0">
                <a:solidFill>
                  <a:srgbClr val="002868"/>
                </a:solidFill>
                <a:latin typeface="Montserrat" panose="00000500000000000000" pitchFamily="50" charset="0"/>
              </a:rPr>
              <a:t>Congestion time on non-tolled lanes reduced by 60%.</a:t>
            </a:r>
          </a:p>
        </p:txBody>
      </p:sp>
      <p:pic>
        <p:nvPicPr>
          <p:cNvPr id="11" name="Picture 10"/>
          <p:cNvPicPr>
            <a:picLocks noChangeAspect="1"/>
          </p:cNvPicPr>
          <p:nvPr/>
        </p:nvPicPr>
        <p:blipFill>
          <a:blip r:embed="rId4"/>
          <a:stretch>
            <a:fillRect/>
          </a:stretch>
        </p:blipFill>
        <p:spPr>
          <a:xfrm>
            <a:off x="531829" y="2743523"/>
            <a:ext cx="4649771" cy="3123877"/>
          </a:xfrm>
          <a:prstGeom prst="rect">
            <a:avLst/>
          </a:prstGeom>
        </p:spPr>
      </p:pic>
      <p:sp>
        <p:nvSpPr>
          <p:cNvPr id="3" name="Rectangle 2"/>
          <p:cNvSpPr/>
          <p:nvPr/>
        </p:nvSpPr>
        <p:spPr>
          <a:xfrm>
            <a:off x="531829" y="5622303"/>
            <a:ext cx="4649771" cy="249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632085" y="5643638"/>
            <a:ext cx="4549515" cy="230832"/>
            <a:chOff x="632085" y="5486400"/>
            <a:chExt cx="4549515" cy="230832"/>
          </a:xfrm>
        </p:grpSpPr>
        <p:sp>
          <p:nvSpPr>
            <p:cNvPr id="4" name="TextBox 3"/>
            <p:cNvSpPr txBox="1"/>
            <p:nvPr/>
          </p:nvSpPr>
          <p:spPr>
            <a:xfrm>
              <a:off x="838200" y="5486400"/>
              <a:ext cx="1371600" cy="230832"/>
            </a:xfrm>
            <a:prstGeom prst="rect">
              <a:avLst/>
            </a:prstGeom>
            <a:noFill/>
          </p:spPr>
          <p:txBody>
            <a:bodyPr wrap="square" rtlCol="0">
              <a:spAutoFit/>
            </a:bodyPr>
            <a:lstStyle/>
            <a:p>
              <a:r>
                <a:rPr lang="en-US" sz="850" b="1" dirty="0">
                  <a:latin typeface="Arial Narrow" panose="020B0606020202030204" pitchFamily="34" charset="0"/>
                </a:rPr>
                <a:t>2010 Non-Tolled Lanes</a:t>
              </a:r>
            </a:p>
          </p:txBody>
        </p:sp>
        <p:sp>
          <p:nvSpPr>
            <p:cNvPr id="12" name="TextBox 11"/>
            <p:cNvSpPr txBox="1"/>
            <p:nvPr/>
          </p:nvSpPr>
          <p:spPr>
            <a:xfrm>
              <a:off x="2419350" y="5486400"/>
              <a:ext cx="1371600" cy="230832"/>
            </a:xfrm>
            <a:prstGeom prst="rect">
              <a:avLst/>
            </a:prstGeom>
            <a:noFill/>
          </p:spPr>
          <p:txBody>
            <a:bodyPr wrap="square" rtlCol="0">
              <a:spAutoFit/>
            </a:bodyPr>
            <a:lstStyle/>
            <a:p>
              <a:r>
                <a:rPr lang="en-US" sz="850" b="1" dirty="0">
                  <a:latin typeface="Arial Narrow" panose="020B0606020202030204" pitchFamily="34" charset="0"/>
                </a:rPr>
                <a:t>2016 Non-Tolled Lanes</a:t>
              </a:r>
            </a:p>
          </p:txBody>
        </p:sp>
        <p:sp>
          <p:nvSpPr>
            <p:cNvPr id="13" name="TextBox 12"/>
            <p:cNvSpPr txBox="1"/>
            <p:nvPr/>
          </p:nvSpPr>
          <p:spPr>
            <a:xfrm>
              <a:off x="4000500" y="5486400"/>
              <a:ext cx="1181100" cy="230832"/>
            </a:xfrm>
            <a:prstGeom prst="rect">
              <a:avLst/>
            </a:prstGeom>
            <a:noFill/>
          </p:spPr>
          <p:txBody>
            <a:bodyPr wrap="square" rtlCol="0">
              <a:spAutoFit/>
            </a:bodyPr>
            <a:lstStyle/>
            <a:p>
              <a:r>
                <a:rPr lang="en-US" sz="850" b="1" dirty="0">
                  <a:latin typeface="Arial Narrow" panose="020B0606020202030204" pitchFamily="34" charset="0"/>
                </a:rPr>
                <a:t>2016 TEXpress Lanes</a:t>
              </a:r>
            </a:p>
          </p:txBody>
        </p:sp>
        <p:cxnSp>
          <p:nvCxnSpPr>
            <p:cNvPr id="17" name="Straight Connector 16"/>
            <p:cNvCxnSpPr/>
            <p:nvPr/>
          </p:nvCxnSpPr>
          <p:spPr>
            <a:xfrm>
              <a:off x="2209800" y="5601816"/>
              <a:ext cx="228600"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32085" y="5601816"/>
              <a:ext cx="228600" cy="0"/>
            </a:xfrm>
            <a:prstGeom prst="line">
              <a:avLst/>
            </a:prstGeom>
            <a:ln w="127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771900" y="5601816"/>
              <a:ext cx="2286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7383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55364"/>
          <a:stretch/>
        </p:blipFill>
        <p:spPr>
          <a:xfrm rot="5400000" flipH="1">
            <a:off x="7784647" y="-63317"/>
            <a:ext cx="344690" cy="2395962"/>
          </a:xfrm>
          <a:prstGeom prst="rect">
            <a:avLst/>
          </a:prstGeom>
        </p:spPr>
      </p:pic>
      <p:sp>
        <p:nvSpPr>
          <p:cNvPr id="2" name="Rectangle 6"/>
          <p:cNvSpPr txBox="1">
            <a:spLocks noChangeArrowheads="1"/>
          </p:cNvSpPr>
          <p:nvPr/>
        </p:nvSpPr>
        <p:spPr>
          <a:xfrm>
            <a:off x="177140" y="1424499"/>
            <a:ext cx="8937008" cy="88480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4800" b="1" spc="600" dirty="0">
                <a:solidFill>
                  <a:srgbClr val="002868"/>
                </a:solidFill>
                <a:latin typeface="Montserrat" panose="00000500000000000000" pitchFamily="50" charset="0"/>
              </a:rPr>
              <a:t>REDUCES CONGESTION</a:t>
            </a:r>
          </a:p>
        </p:txBody>
      </p:sp>
      <p:sp>
        <p:nvSpPr>
          <p:cNvPr id="6" name="Rectangle 5"/>
          <p:cNvSpPr/>
          <p:nvPr/>
        </p:nvSpPr>
        <p:spPr>
          <a:xfrm>
            <a:off x="303229" y="2667000"/>
            <a:ext cx="4878371" cy="3352800"/>
          </a:xfrm>
          <a:prstGeom prst="rect">
            <a:avLst/>
          </a:prstGeom>
          <a:solidFill>
            <a:srgbClr val="002868">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31829" y="2667000"/>
            <a:ext cx="4649771" cy="312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6"/>
          <p:cNvSpPr txBox="1">
            <a:spLocks noChangeArrowheads="1"/>
          </p:cNvSpPr>
          <p:nvPr/>
        </p:nvSpPr>
        <p:spPr>
          <a:xfrm>
            <a:off x="5867400" y="395514"/>
            <a:ext cx="2781300" cy="366486"/>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sp>
        <p:nvSpPr>
          <p:cNvPr id="10" name="TextBox 9"/>
          <p:cNvSpPr txBox="1"/>
          <p:nvPr/>
        </p:nvSpPr>
        <p:spPr>
          <a:xfrm>
            <a:off x="5410200" y="2895095"/>
            <a:ext cx="3429000" cy="2332177"/>
          </a:xfrm>
          <a:prstGeom prst="rect">
            <a:avLst/>
          </a:prstGeom>
          <a:noFill/>
        </p:spPr>
        <p:txBody>
          <a:bodyPr wrap="square" rtlCol="0">
            <a:spAutoFit/>
          </a:bodyPr>
          <a:lstStyle/>
          <a:p>
            <a:pPr>
              <a:lnSpc>
                <a:spcPct val="130000"/>
              </a:lnSpc>
            </a:pPr>
            <a:endParaRPr lang="en-US" sz="500" dirty="0">
              <a:solidFill>
                <a:srgbClr val="002868"/>
              </a:solidFill>
              <a:latin typeface="Montserrat" panose="00000500000000000000" pitchFamily="50" charset="0"/>
            </a:endParaRPr>
          </a:p>
          <a:p>
            <a:pPr marL="342900" indent="-342900">
              <a:lnSpc>
                <a:spcPct val="130000"/>
              </a:lnSpc>
              <a:buFont typeface="Arial" panose="020B0604020202020204" pitchFamily="34" charset="0"/>
              <a:buChar char="•"/>
            </a:pPr>
            <a:r>
              <a:rPr lang="en-US" sz="1800" b="1" dirty="0">
                <a:solidFill>
                  <a:srgbClr val="002868"/>
                </a:solidFill>
                <a:latin typeface="Montserrat" panose="00000500000000000000" pitchFamily="50" charset="0"/>
              </a:rPr>
              <a:t>NTE corridor traffic totals increased 40% since construction ended, while congestion time on non-tolled lanes has been reduced.</a:t>
            </a:r>
          </a:p>
        </p:txBody>
      </p:sp>
      <p:pic>
        <p:nvPicPr>
          <p:cNvPr id="27" name="Picture 26"/>
          <p:cNvPicPr>
            <a:picLocks noChangeAspect="1"/>
          </p:cNvPicPr>
          <p:nvPr/>
        </p:nvPicPr>
        <p:blipFill>
          <a:blip r:embed="rId4"/>
          <a:stretch>
            <a:fillRect/>
          </a:stretch>
        </p:blipFill>
        <p:spPr>
          <a:xfrm>
            <a:off x="566806" y="2623277"/>
            <a:ext cx="4462394" cy="3126712"/>
          </a:xfrm>
          <a:prstGeom prst="rect">
            <a:avLst/>
          </a:prstGeom>
        </p:spPr>
      </p:pic>
    </p:spTree>
    <p:extLst>
      <p:ext uri="{BB962C8B-B14F-4D97-AF65-F5344CB8AC3E}">
        <p14:creationId xmlns:p14="http://schemas.microsoft.com/office/powerpoint/2010/main" val="1745516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55364"/>
          <a:stretch/>
        </p:blipFill>
        <p:spPr>
          <a:xfrm rot="5400000" flipH="1">
            <a:off x="7784647" y="-63317"/>
            <a:ext cx="344690" cy="2395962"/>
          </a:xfrm>
          <a:prstGeom prst="rect">
            <a:avLst/>
          </a:prstGeom>
        </p:spPr>
      </p:pic>
      <p:sp>
        <p:nvSpPr>
          <p:cNvPr id="5" name="Rectangle 6"/>
          <p:cNvSpPr txBox="1">
            <a:spLocks noChangeArrowheads="1"/>
          </p:cNvSpPr>
          <p:nvPr/>
        </p:nvSpPr>
        <p:spPr>
          <a:xfrm>
            <a:off x="108981" y="1402484"/>
            <a:ext cx="8937008" cy="88480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110000"/>
              </a:lnSpc>
              <a:spcAft>
                <a:spcPts val="0"/>
              </a:spcAft>
            </a:pPr>
            <a:r>
              <a:rPr lang="en-US" sz="4000" b="1" spc="600" dirty="0">
                <a:solidFill>
                  <a:srgbClr val="002868"/>
                </a:solidFill>
                <a:latin typeface="Montserrat" panose="00000500000000000000" pitchFamily="50" charset="0"/>
              </a:rPr>
              <a:t>ECONOMIC DEVELOPMENT</a:t>
            </a:r>
          </a:p>
        </p:txBody>
      </p:sp>
      <p:sp>
        <p:nvSpPr>
          <p:cNvPr id="6" name="Rectangle 5"/>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txBox="1">
            <a:spLocks noChangeArrowheads="1"/>
          </p:cNvSpPr>
          <p:nvPr/>
        </p:nvSpPr>
        <p:spPr>
          <a:xfrm>
            <a:off x="5867400" y="395514"/>
            <a:ext cx="2781300" cy="366486"/>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sp>
        <p:nvSpPr>
          <p:cNvPr id="8" name="TextBox 7"/>
          <p:cNvSpPr txBox="1"/>
          <p:nvPr/>
        </p:nvSpPr>
        <p:spPr>
          <a:xfrm>
            <a:off x="1752600" y="2187153"/>
            <a:ext cx="5676900" cy="1372683"/>
          </a:xfrm>
          <a:prstGeom prst="rect">
            <a:avLst/>
          </a:prstGeom>
          <a:noFill/>
        </p:spPr>
        <p:txBody>
          <a:bodyPr wrap="square" rtlCol="0">
            <a:spAutoFit/>
          </a:bodyPr>
          <a:lstStyle/>
          <a:p>
            <a:pPr algn="ctr">
              <a:lnSpc>
                <a:spcPct val="130000"/>
              </a:lnSpc>
            </a:pPr>
            <a:r>
              <a:rPr lang="en-US" sz="3200" b="1" dirty="0">
                <a:solidFill>
                  <a:srgbClr val="002868"/>
                </a:solidFill>
                <a:latin typeface="Montserrat Light" panose="00000400000000000000" pitchFamily="50" charset="0"/>
              </a:rPr>
              <a:t>Improved transportation corridors bring:</a:t>
            </a:r>
            <a:endParaRPr lang="en-US" sz="9600" b="1" dirty="0">
              <a:solidFill>
                <a:srgbClr val="002868"/>
              </a:solidFill>
              <a:latin typeface="Montserrat Light" panose="00000400000000000000" pitchFamily="50" charset="0"/>
            </a:endParaRPr>
          </a:p>
        </p:txBody>
      </p:sp>
      <p:sp>
        <p:nvSpPr>
          <p:cNvPr id="2" name="Rectangle 1"/>
          <p:cNvSpPr/>
          <p:nvPr/>
        </p:nvSpPr>
        <p:spPr>
          <a:xfrm>
            <a:off x="1590675" y="3657600"/>
            <a:ext cx="5962650" cy="837117"/>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33400" y="4540619"/>
            <a:ext cx="8115300" cy="837117"/>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 y="5426780"/>
            <a:ext cx="9154973" cy="837117"/>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flipV="1">
            <a:off x="539885" y="5376660"/>
            <a:ext cx="8108815" cy="5954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flipV="1">
            <a:off x="1591437" y="4482503"/>
            <a:ext cx="5961888" cy="5954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flipV="1">
            <a:off x="-9144" y="6241043"/>
            <a:ext cx="9153144" cy="5954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p:cNvSpPr/>
          <p:nvPr/>
        </p:nvSpPr>
        <p:spPr>
          <a:xfrm rot="5400000">
            <a:off x="1981200" y="3950183"/>
            <a:ext cx="228600" cy="2286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p:cNvSpPr/>
          <p:nvPr/>
        </p:nvSpPr>
        <p:spPr>
          <a:xfrm rot="5400000">
            <a:off x="1981200" y="4844877"/>
            <a:ext cx="228600" cy="2286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p:cNvSpPr/>
          <p:nvPr/>
        </p:nvSpPr>
        <p:spPr>
          <a:xfrm rot="5400000">
            <a:off x="1981200" y="5720290"/>
            <a:ext cx="228600" cy="2286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298160" y="3716030"/>
            <a:ext cx="5676900" cy="657872"/>
          </a:xfrm>
          <a:prstGeom prst="rect">
            <a:avLst/>
          </a:prstGeom>
          <a:noFill/>
        </p:spPr>
        <p:txBody>
          <a:bodyPr wrap="square" rtlCol="0">
            <a:spAutoFit/>
          </a:bodyPr>
          <a:lstStyle/>
          <a:p>
            <a:pPr>
              <a:lnSpc>
                <a:spcPct val="130000"/>
              </a:lnSpc>
            </a:pPr>
            <a:r>
              <a:rPr lang="en-US" sz="3000" dirty="0">
                <a:solidFill>
                  <a:schemeClr val="bg1"/>
                </a:solidFill>
                <a:latin typeface="Montserrat" panose="00000500000000000000" pitchFamily="50" charset="0"/>
              </a:rPr>
              <a:t>Economic development</a:t>
            </a:r>
          </a:p>
        </p:txBody>
      </p:sp>
      <p:sp>
        <p:nvSpPr>
          <p:cNvPr id="21" name="TextBox 20"/>
          <p:cNvSpPr txBox="1"/>
          <p:nvPr/>
        </p:nvSpPr>
        <p:spPr>
          <a:xfrm>
            <a:off x="2298160" y="4629704"/>
            <a:ext cx="5676900" cy="657872"/>
          </a:xfrm>
          <a:prstGeom prst="rect">
            <a:avLst/>
          </a:prstGeom>
          <a:noFill/>
        </p:spPr>
        <p:txBody>
          <a:bodyPr wrap="square" rtlCol="0">
            <a:spAutoFit/>
          </a:bodyPr>
          <a:lstStyle/>
          <a:p>
            <a:pPr>
              <a:lnSpc>
                <a:spcPct val="130000"/>
              </a:lnSpc>
            </a:pPr>
            <a:r>
              <a:rPr lang="en-US" sz="3000" dirty="0">
                <a:solidFill>
                  <a:schemeClr val="bg1"/>
                </a:solidFill>
                <a:latin typeface="Montserrat" panose="00000500000000000000" pitchFamily="50" charset="0"/>
              </a:rPr>
              <a:t>Increased property values</a:t>
            </a:r>
          </a:p>
        </p:txBody>
      </p:sp>
      <p:sp>
        <p:nvSpPr>
          <p:cNvPr id="22" name="TextBox 21"/>
          <p:cNvSpPr txBox="1"/>
          <p:nvPr/>
        </p:nvSpPr>
        <p:spPr>
          <a:xfrm>
            <a:off x="2298160" y="5503827"/>
            <a:ext cx="5676900" cy="657872"/>
          </a:xfrm>
          <a:prstGeom prst="rect">
            <a:avLst/>
          </a:prstGeom>
          <a:noFill/>
        </p:spPr>
        <p:txBody>
          <a:bodyPr wrap="square" rtlCol="0">
            <a:spAutoFit/>
          </a:bodyPr>
          <a:lstStyle/>
          <a:p>
            <a:pPr>
              <a:lnSpc>
                <a:spcPct val="130000"/>
              </a:lnSpc>
            </a:pPr>
            <a:r>
              <a:rPr lang="en-US" sz="3000" dirty="0">
                <a:solidFill>
                  <a:schemeClr val="bg1"/>
                </a:solidFill>
                <a:latin typeface="Montserrat" panose="00000500000000000000" pitchFamily="50" charset="0"/>
              </a:rPr>
              <a:t>Additional tax revenues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479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5374" b="15555"/>
          <a:stretch/>
        </p:blipFill>
        <p:spPr>
          <a:xfrm>
            <a:off x="581025" y="861554"/>
            <a:ext cx="7981950" cy="4201410"/>
          </a:xfrm>
          <a:prstGeom prst="rect">
            <a:avLst/>
          </a:prstGeom>
        </p:spPr>
      </p:pic>
      <p:sp>
        <p:nvSpPr>
          <p:cNvPr id="2" name="Rectangle 1"/>
          <p:cNvSpPr/>
          <p:nvPr/>
        </p:nvSpPr>
        <p:spPr>
          <a:xfrm>
            <a:off x="0" y="5486400"/>
            <a:ext cx="9144000" cy="1371600"/>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7" name="Rectangle 7"/>
          <p:cNvSpPr>
            <a:spLocks noGrp="1" noChangeArrowheads="1"/>
          </p:cNvSpPr>
          <p:nvPr>
            <p:ph idx="1"/>
          </p:nvPr>
        </p:nvSpPr>
        <p:spPr>
          <a:xfrm>
            <a:off x="114300" y="5598317"/>
            <a:ext cx="8915400" cy="1147763"/>
          </a:xfrm>
        </p:spPr>
        <p:txBody>
          <a:bodyPr>
            <a:normAutofit/>
          </a:bodyPr>
          <a:lstStyle/>
          <a:p>
            <a:pPr marL="0" indent="0" algn="ctr">
              <a:lnSpc>
                <a:spcPct val="100000"/>
              </a:lnSpc>
              <a:buNone/>
            </a:pPr>
            <a:r>
              <a:rPr lang="en-US" sz="2000" dirty="0">
                <a:solidFill>
                  <a:schemeClr val="bg1"/>
                </a:solidFill>
                <a:latin typeface="Montserrat" panose="00000500000000000000" pitchFamily="50" charset="0"/>
              </a:rPr>
              <a:t>The Dallas-Fort Worth area has more than 7 million people living in the 16-county region, and continues to add approximately 1 million new residents per decade. </a:t>
            </a:r>
          </a:p>
        </p:txBody>
      </p:sp>
      <p:sp>
        <p:nvSpPr>
          <p:cNvPr id="3" name="TextBox 2"/>
          <p:cNvSpPr txBox="1"/>
          <p:nvPr/>
        </p:nvSpPr>
        <p:spPr>
          <a:xfrm>
            <a:off x="3219450" y="5181600"/>
            <a:ext cx="2705100" cy="200055"/>
          </a:xfrm>
          <a:prstGeom prst="rect">
            <a:avLst/>
          </a:prstGeom>
          <a:noFill/>
        </p:spPr>
        <p:txBody>
          <a:bodyPr wrap="square" rtlCol="0">
            <a:spAutoFit/>
          </a:bodyPr>
          <a:lstStyle/>
          <a:p>
            <a:pPr algn="ctr"/>
            <a:r>
              <a:rPr lang="en-US" sz="700" i="1" dirty="0">
                <a:solidFill>
                  <a:srgbClr val="002868"/>
                </a:solidFill>
                <a:latin typeface="Montserrat Light" panose="00000400000000000000" pitchFamily="50" charset="0"/>
              </a:rPr>
              <a:t>Source: NCTCOG 2040 Demographic Forecast</a:t>
            </a:r>
          </a:p>
        </p:txBody>
      </p:sp>
      <p:sp>
        <p:nvSpPr>
          <p:cNvPr id="7" name="Rectangle 6"/>
          <p:cNvSpPr>
            <a:spLocks noGrp="1" noChangeArrowheads="1"/>
          </p:cNvSpPr>
          <p:nvPr>
            <p:ph type="title"/>
          </p:nvPr>
        </p:nvSpPr>
        <p:spPr>
          <a:xfrm>
            <a:off x="76200" y="-183258"/>
            <a:ext cx="7886700" cy="1325563"/>
          </a:xfrm>
        </p:spPr>
        <p:txBody>
          <a:bodyPr>
            <a:normAutofit/>
          </a:bodyPr>
          <a:lstStyle/>
          <a:p>
            <a:r>
              <a:rPr lang="en-US" sz="4200" b="1" spc="600" dirty="0">
                <a:solidFill>
                  <a:srgbClr val="002868"/>
                </a:solidFill>
                <a:latin typeface="Montserrat" panose="00000500000000000000" pitchFamily="50" charset="0"/>
              </a:rPr>
              <a:t>REGIONAL GROWTH</a:t>
            </a:r>
          </a:p>
        </p:txBody>
      </p:sp>
      <p:sp>
        <p:nvSpPr>
          <p:cNvPr id="8" name="Rectangle 7"/>
          <p:cNvSpPr/>
          <p:nvPr/>
        </p:nvSpPr>
        <p:spPr>
          <a:xfrm>
            <a:off x="7962900" y="589193"/>
            <a:ext cx="118110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4"/>
          <a:srcRect l="5435" t="55364" b="21718"/>
          <a:stretch/>
        </p:blipFill>
        <p:spPr>
          <a:xfrm rot="5400000" flipH="1">
            <a:off x="8365935" y="233691"/>
            <a:ext cx="325956" cy="1230173"/>
          </a:xfrm>
          <a:prstGeom prst="rect">
            <a:avLst/>
          </a:prstGeom>
        </p:spPr>
      </p:pic>
      <p:sp>
        <p:nvSpPr>
          <p:cNvPr id="10" name="Rectangle 9"/>
          <p:cNvSpPr/>
          <p:nvPr/>
        </p:nvSpPr>
        <p:spPr>
          <a:xfrm>
            <a:off x="6076677" y="4724400"/>
            <a:ext cx="2743200" cy="75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22676" y="4352872"/>
            <a:ext cx="3181350" cy="553998"/>
          </a:xfrm>
          <a:prstGeom prst="rect">
            <a:avLst/>
          </a:prstGeom>
          <a:solidFill>
            <a:schemeClr val="bg1"/>
          </a:solidFill>
        </p:spPr>
        <p:txBody>
          <a:bodyPr wrap="square" rtlCol="0">
            <a:spAutoFit/>
          </a:bodyPr>
          <a:lstStyle/>
          <a:p>
            <a:pPr algn="ctr"/>
            <a:r>
              <a:rPr lang="en-US" sz="1500" dirty="0">
                <a:solidFill>
                  <a:srgbClr val="002868"/>
                </a:solidFill>
                <a:latin typeface="Montserrat Light" panose="00000400000000000000" pitchFamily="50" charset="0"/>
                <a:cs typeface="Arial" panose="020B0604020202020204" pitchFamily="34" charset="0"/>
              </a:rPr>
              <a:t>Change in Population Density 2017-2040</a:t>
            </a:r>
          </a:p>
        </p:txBody>
      </p:sp>
      <p:sp>
        <p:nvSpPr>
          <p:cNvPr id="14" name="TextBox 13"/>
          <p:cNvSpPr txBox="1"/>
          <p:nvPr/>
        </p:nvSpPr>
        <p:spPr>
          <a:xfrm>
            <a:off x="5105400" y="4462790"/>
            <a:ext cx="2971800" cy="261610"/>
          </a:xfrm>
          <a:prstGeom prst="rect">
            <a:avLst/>
          </a:prstGeom>
          <a:solidFill>
            <a:schemeClr val="bg1"/>
          </a:solidFill>
        </p:spPr>
        <p:txBody>
          <a:bodyPr wrap="square" rtlCol="0">
            <a:spAutoFit/>
          </a:bodyPr>
          <a:lstStyle/>
          <a:p>
            <a:pPr algn="ctr"/>
            <a:r>
              <a:rPr lang="en-US" sz="1050" dirty="0">
                <a:solidFill>
                  <a:srgbClr val="002868"/>
                </a:solidFill>
                <a:latin typeface="Montserrat Light" panose="00000400000000000000" pitchFamily="50" charset="0"/>
                <a:cs typeface="Arial" panose="020B0604020202020204" pitchFamily="34" charset="0"/>
              </a:rPr>
              <a:t>Population density in persons per sq. mi</a:t>
            </a:r>
          </a:p>
        </p:txBody>
      </p:sp>
      <p:sp>
        <p:nvSpPr>
          <p:cNvPr id="16" name="Rectangle 6"/>
          <p:cNvSpPr txBox="1">
            <a:spLocks noChangeArrowheads="1"/>
          </p:cNvSpPr>
          <p:nvPr/>
        </p:nvSpPr>
        <p:spPr>
          <a:xfrm>
            <a:off x="3733800" y="3657600"/>
            <a:ext cx="1287843" cy="4572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1200" b="1" dirty="0">
                <a:solidFill>
                  <a:srgbClr val="002868"/>
                </a:solidFill>
                <a:latin typeface="Montserrat" panose="00000500000000000000" pitchFamily="50" charset="0"/>
              </a:rPr>
              <a:t>LEGEND</a:t>
            </a:r>
          </a:p>
        </p:txBody>
      </p:sp>
    </p:spTree>
    <p:extLst>
      <p:ext uri="{BB962C8B-B14F-4D97-AF65-F5344CB8AC3E}">
        <p14:creationId xmlns:p14="http://schemas.microsoft.com/office/powerpoint/2010/main" val="928514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55364"/>
          <a:stretch/>
        </p:blipFill>
        <p:spPr>
          <a:xfrm rot="5400000" flipH="1">
            <a:off x="7784647" y="-63317"/>
            <a:ext cx="344690" cy="2395962"/>
          </a:xfrm>
          <a:prstGeom prst="rect">
            <a:avLst/>
          </a:prstGeom>
        </p:spPr>
      </p:pic>
      <p:sp>
        <p:nvSpPr>
          <p:cNvPr id="2" name="Rectangle 6"/>
          <p:cNvSpPr txBox="1">
            <a:spLocks noChangeArrowheads="1"/>
          </p:cNvSpPr>
          <p:nvPr/>
        </p:nvSpPr>
        <p:spPr>
          <a:xfrm>
            <a:off x="1295400" y="1919799"/>
            <a:ext cx="6833260" cy="88480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lnSpc>
                <a:spcPct val="110000"/>
              </a:lnSpc>
              <a:spcAft>
                <a:spcPts val="0"/>
              </a:spcAft>
            </a:pPr>
            <a:r>
              <a:rPr lang="en-US" sz="4800" b="1" spc="600" dirty="0">
                <a:solidFill>
                  <a:srgbClr val="002868"/>
                </a:solidFill>
                <a:latin typeface="Montserrat" panose="00000500000000000000" pitchFamily="50" charset="0"/>
              </a:rPr>
              <a:t>AIR QUALITY</a:t>
            </a:r>
          </a:p>
        </p:txBody>
      </p:sp>
      <p:sp>
        <p:nvSpPr>
          <p:cNvPr id="7" name="Rectangle 6"/>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6"/>
          <p:cNvSpPr txBox="1">
            <a:spLocks noChangeArrowheads="1"/>
          </p:cNvSpPr>
          <p:nvPr/>
        </p:nvSpPr>
        <p:spPr>
          <a:xfrm>
            <a:off x="5867400" y="395514"/>
            <a:ext cx="2781300" cy="366486"/>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sp>
        <p:nvSpPr>
          <p:cNvPr id="11" name="TextBox 10"/>
          <p:cNvSpPr txBox="1"/>
          <p:nvPr/>
        </p:nvSpPr>
        <p:spPr>
          <a:xfrm>
            <a:off x="2743200" y="3581399"/>
            <a:ext cx="5676900" cy="1532727"/>
          </a:xfrm>
          <a:prstGeom prst="rect">
            <a:avLst/>
          </a:prstGeom>
          <a:noFill/>
        </p:spPr>
        <p:txBody>
          <a:bodyPr wrap="square" rtlCol="0">
            <a:spAutoFit/>
          </a:bodyPr>
          <a:lstStyle/>
          <a:p>
            <a:pPr algn="r">
              <a:lnSpc>
                <a:spcPct val="130000"/>
              </a:lnSpc>
            </a:pPr>
            <a:r>
              <a:rPr lang="en-US" b="1" dirty="0">
                <a:solidFill>
                  <a:srgbClr val="002868"/>
                </a:solidFill>
                <a:latin typeface="Montserrat Light" panose="00000400000000000000" pitchFamily="50" charset="0"/>
              </a:rPr>
              <a:t>Less stop-and-go traffic conditions help reduce emissions, helping improve air quality.</a:t>
            </a:r>
          </a:p>
        </p:txBody>
      </p:sp>
      <p:pic>
        <p:nvPicPr>
          <p:cNvPr id="12" name="Picture 11"/>
          <p:cNvPicPr>
            <a:picLocks noChangeAspect="1"/>
          </p:cNvPicPr>
          <p:nvPr/>
        </p:nvPicPr>
        <p:blipFill rotWithShape="1">
          <a:blip r:embed="rId3"/>
          <a:srcRect l="-1" t="628" r="-23144" b="88015"/>
          <a:stretch/>
        </p:blipFill>
        <p:spPr>
          <a:xfrm rot="5400000" flipH="1">
            <a:off x="8694534" y="4110531"/>
            <a:ext cx="368997" cy="529934"/>
          </a:xfrm>
          <a:prstGeom prst="rect">
            <a:avLst/>
          </a:prstGeom>
        </p:spPr>
      </p:pic>
      <p:pic>
        <p:nvPicPr>
          <p:cNvPr id="13" name="Picture 12"/>
          <p:cNvPicPr>
            <a:picLocks noChangeAspect="1"/>
          </p:cNvPicPr>
          <p:nvPr/>
        </p:nvPicPr>
        <p:blipFill>
          <a:blip r:embed="rId4"/>
          <a:stretch>
            <a:fillRect/>
          </a:stretch>
        </p:blipFill>
        <p:spPr>
          <a:xfrm>
            <a:off x="0" y="2590660"/>
            <a:ext cx="3200677" cy="3200677"/>
          </a:xfrm>
          <a:prstGeom prst="rect">
            <a:avLst/>
          </a:prstGeom>
        </p:spPr>
      </p:pic>
      <p:pic>
        <p:nvPicPr>
          <p:cNvPr id="16" name="Picture 15"/>
          <p:cNvPicPr>
            <a:picLocks noChangeAspect="1"/>
          </p:cNvPicPr>
          <p:nvPr/>
        </p:nvPicPr>
        <p:blipFill>
          <a:blip r:embed="rId5"/>
          <a:stretch>
            <a:fillRect/>
          </a:stretch>
        </p:blipFill>
        <p:spPr>
          <a:xfrm>
            <a:off x="1002478" y="3845100"/>
            <a:ext cx="719390" cy="530398"/>
          </a:xfrm>
          <a:prstGeom prst="rect">
            <a:avLst/>
          </a:prstGeom>
        </p:spPr>
      </p:pic>
    </p:spTree>
    <p:extLst>
      <p:ext uri="{BB962C8B-B14F-4D97-AF65-F5344CB8AC3E}">
        <p14:creationId xmlns:p14="http://schemas.microsoft.com/office/powerpoint/2010/main" val="2425768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19800"/>
            <a:ext cx="9144000" cy="838200"/>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6"/>
          <p:cNvSpPr txBox="1">
            <a:spLocks noChangeArrowheads="1"/>
          </p:cNvSpPr>
          <p:nvPr/>
        </p:nvSpPr>
        <p:spPr>
          <a:xfrm>
            <a:off x="0" y="6017942"/>
            <a:ext cx="8937008" cy="88480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4600" b="1" spc="600" dirty="0">
                <a:solidFill>
                  <a:schemeClr val="bg1"/>
                </a:solidFill>
                <a:latin typeface="Montserrat" panose="00000500000000000000" pitchFamily="50" charset="0"/>
              </a:rPr>
              <a:t>TEXPRESSLANES.COM</a:t>
            </a:r>
          </a:p>
        </p:txBody>
      </p:sp>
      <p:sp>
        <p:nvSpPr>
          <p:cNvPr id="9" name="Rectangle 8"/>
          <p:cNvSpPr/>
          <p:nvPr/>
        </p:nvSpPr>
        <p:spPr>
          <a:xfrm>
            <a:off x="8137668" y="5943600"/>
            <a:ext cx="83626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stretch>
            <a:fillRect/>
          </a:stretch>
        </p:blipFill>
        <p:spPr>
          <a:xfrm>
            <a:off x="8137668" y="6023252"/>
            <a:ext cx="836262" cy="75509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021601"/>
          </a:xfrm>
          <a:prstGeom prst="rect">
            <a:avLst/>
          </a:prstGeom>
        </p:spPr>
      </p:pic>
      <p:sp>
        <p:nvSpPr>
          <p:cNvPr id="5" name="Rectangle 4"/>
          <p:cNvSpPr/>
          <p:nvPr/>
        </p:nvSpPr>
        <p:spPr>
          <a:xfrm>
            <a:off x="0" y="0"/>
            <a:ext cx="9144000" cy="6025499"/>
          </a:xfrm>
          <a:prstGeom prst="rect">
            <a:avLst/>
          </a:prstGeom>
          <a:solidFill>
            <a:srgbClr val="002868">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066800" y="914400"/>
            <a:ext cx="7010400" cy="4572000"/>
          </a:xfrm>
          <a:prstGeom prst="rect">
            <a:avLst/>
          </a:prstGeom>
          <a:solidFill>
            <a:srgbClr val="002868">
              <a:alpha val="56000"/>
            </a:srgbClr>
          </a:solidFill>
          <a:ln w="76200">
            <a:solidFill>
              <a:srgbClr val="002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295400" y="1676906"/>
            <a:ext cx="6553200" cy="3046988"/>
          </a:xfrm>
          <a:prstGeom prst="rect">
            <a:avLst/>
          </a:prstGeom>
          <a:noFill/>
        </p:spPr>
        <p:txBody>
          <a:bodyPr wrap="square" rtlCol="0">
            <a:spAutoFit/>
          </a:bodyPr>
          <a:lstStyle/>
          <a:p>
            <a:pPr algn="ctr"/>
            <a:r>
              <a:rPr lang="en-US" sz="3200" dirty="0">
                <a:solidFill>
                  <a:schemeClr val="bg1"/>
                </a:solidFill>
                <a:latin typeface="Montserrat" panose="00000500000000000000" pitchFamily="50" charset="0"/>
              </a:rPr>
              <a:t>It’s all about drivers who want a more reliable commute.</a:t>
            </a:r>
          </a:p>
          <a:p>
            <a:pPr algn="ctr"/>
            <a:endParaRPr lang="en-US" sz="3200" dirty="0">
              <a:solidFill>
                <a:schemeClr val="bg1"/>
              </a:solidFill>
              <a:latin typeface="Montserrat" panose="00000500000000000000" pitchFamily="50" charset="0"/>
            </a:endParaRPr>
          </a:p>
          <a:p>
            <a:pPr algn="ctr"/>
            <a:r>
              <a:rPr lang="en-US" sz="3200" dirty="0">
                <a:solidFill>
                  <a:schemeClr val="bg1"/>
                </a:solidFill>
                <a:latin typeface="Montserrat" panose="00000500000000000000" pitchFamily="50" charset="0"/>
              </a:rPr>
              <a:t>TEXpress Lanes are a needed choice for North Texas residents.</a:t>
            </a:r>
          </a:p>
        </p:txBody>
      </p:sp>
    </p:spTree>
    <p:extLst>
      <p:ext uri="{BB962C8B-B14F-4D97-AF65-F5344CB8AC3E}">
        <p14:creationId xmlns:p14="http://schemas.microsoft.com/office/powerpoint/2010/main" val="3914454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55364"/>
          <a:stretch/>
        </p:blipFill>
        <p:spPr>
          <a:xfrm rot="5400000" flipH="1">
            <a:off x="7784647" y="-132392"/>
            <a:ext cx="344690" cy="2395962"/>
          </a:xfrm>
          <a:prstGeom prst="rect">
            <a:avLst/>
          </a:prstGeom>
        </p:spPr>
      </p:pic>
      <p:sp>
        <p:nvSpPr>
          <p:cNvPr id="8" name="Rectangle 7"/>
          <p:cNvSpPr/>
          <p:nvPr/>
        </p:nvSpPr>
        <p:spPr>
          <a:xfrm>
            <a:off x="-1" y="-17060"/>
            <a:ext cx="9154973"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6"/>
          <p:cNvSpPr txBox="1">
            <a:spLocks noChangeArrowheads="1"/>
          </p:cNvSpPr>
          <p:nvPr/>
        </p:nvSpPr>
        <p:spPr>
          <a:xfrm>
            <a:off x="5867400" y="395514"/>
            <a:ext cx="2781300" cy="557622"/>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grpSp>
        <p:nvGrpSpPr>
          <p:cNvPr id="2" name="Group 1"/>
          <p:cNvGrpSpPr/>
          <p:nvPr/>
        </p:nvGrpSpPr>
        <p:grpSpPr>
          <a:xfrm>
            <a:off x="199513" y="1455636"/>
            <a:ext cx="8755944" cy="5086080"/>
            <a:chOff x="187738" y="1589989"/>
            <a:chExt cx="8755944" cy="508608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164" y="1589989"/>
              <a:ext cx="8746518" cy="5086080"/>
            </a:xfrm>
            <a:prstGeom prst="rect">
              <a:avLst/>
            </a:prstGeom>
          </p:spPr>
        </p:pic>
        <p:sp>
          <p:nvSpPr>
            <p:cNvPr id="11" name="Rectangle 6"/>
            <p:cNvSpPr txBox="1">
              <a:spLocks noChangeArrowheads="1"/>
            </p:cNvSpPr>
            <p:nvPr/>
          </p:nvSpPr>
          <p:spPr>
            <a:xfrm>
              <a:off x="187738" y="1674088"/>
              <a:ext cx="4601079"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1600" b="1" spc="300" dirty="0">
                  <a:solidFill>
                    <a:schemeClr val="bg1"/>
                  </a:solidFill>
                  <a:latin typeface="Montserrat" panose="00000500000000000000" pitchFamily="50" charset="0"/>
                </a:rPr>
                <a:t>ESTIMATED REGIONAL GROWTH</a:t>
              </a:r>
            </a:p>
          </p:txBody>
        </p:sp>
        <p:sp>
          <p:nvSpPr>
            <p:cNvPr id="12" name="Rectangle 6"/>
            <p:cNvSpPr txBox="1">
              <a:spLocks noChangeArrowheads="1"/>
            </p:cNvSpPr>
            <p:nvPr/>
          </p:nvSpPr>
          <p:spPr>
            <a:xfrm>
              <a:off x="197163" y="2357069"/>
              <a:ext cx="2850838"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1300" b="1" spc="300" dirty="0">
                  <a:solidFill>
                    <a:schemeClr val="bg1"/>
                  </a:solidFill>
                  <a:latin typeface="Montserrat" panose="00000500000000000000" pitchFamily="50" charset="0"/>
                </a:rPr>
                <a:t>POPULATION</a:t>
              </a:r>
            </a:p>
          </p:txBody>
        </p:sp>
        <p:sp>
          <p:nvSpPr>
            <p:cNvPr id="13" name="Rectangle 6"/>
            <p:cNvSpPr txBox="1">
              <a:spLocks noChangeArrowheads="1"/>
            </p:cNvSpPr>
            <p:nvPr/>
          </p:nvSpPr>
          <p:spPr>
            <a:xfrm>
              <a:off x="207375" y="2998958"/>
              <a:ext cx="2850838"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1300" b="1" spc="300" dirty="0">
                  <a:solidFill>
                    <a:schemeClr val="bg1"/>
                  </a:solidFill>
                  <a:latin typeface="Montserrat" panose="00000500000000000000" pitchFamily="50" charset="0"/>
                </a:rPr>
                <a:t>EMPLOYMENT</a:t>
              </a:r>
            </a:p>
          </p:txBody>
        </p:sp>
        <p:sp>
          <p:nvSpPr>
            <p:cNvPr id="16" name="Rectangle 6"/>
            <p:cNvSpPr txBox="1">
              <a:spLocks noChangeArrowheads="1"/>
            </p:cNvSpPr>
            <p:nvPr/>
          </p:nvSpPr>
          <p:spPr>
            <a:xfrm>
              <a:off x="203447" y="3602761"/>
              <a:ext cx="2850838"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20000"/>
                </a:lnSpc>
                <a:spcAft>
                  <a:spcPts val="0"/>
                </a:spcAft>
              </a:pPr>
              <a:r>
                <a:rPr lang="en-US" sz="1300" b="1" spc="300" dirty="0">
                  <a:solidFill>
                    <a:schemeClr val="bg1"/>
                  </a:solidFill>
                  <a:latin typeface="Montserrat" panose="00000500000000000000" pitchFamily="50" charset="0"/>
                </a:rPr>
                <a:t>VEHICLE MILES OF TRAVEL</a:t>
              </a:r>
            </a:p>
          </p:txBody>
        </p:sp>
        <p:sp>
          <p:nvSpPr>
            <p:cNvPr id="23" name="Rectangle 6"/>
            <p:cNvSpPr txBox="1">
              <a:spLocks noChangeArrowheads="1"/>
            </p:cNvSpPr>
            <p:nvPr/>
          </p:nvSpPr>
          <p:spPr>
            <a:xfrm>
              <a:off x="215231" y="4244650"/>
              <a:ext cx="2850838"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20000"/>
                </a:lnSpc>
                <a:spcAft>
                  <a:spcPts val="0"/>
                </a:spcAft>
              </a:pPr>
              <a:r>
                <a:rPr lang="en-US" sz="1300" b="1" spc="300" dirty="0">
                  <a:solidFill>
                    <a:schemeClr val="bg1"/>
                  </a:solidFill>
                  <a:latin typeface="Montserrat" panose="00000500000000000000" pitchFamily="50" charset="0"/>
                </a:rPr>
                <a:t>HOURLY CAPACITY</a:t>
              </a:r>
            </a:p>
            <a:p>
              <a:pPr fontAlgn="auto">
                <a:lnSpc>
                  <a:spcPct val="120000"/>
                </a:lnSpc>
                <a:spcAft>
                  <a:spcPts val="0"/>
                </a:spcAft>
              </a:pPr>
              <a:r>
                <a:rPr lang="en-US" sz="1300" b="1" spc="300" dirty="0">
                  <a:solidFill>
                    <a:schemeClr val="bg1"/>
                  </a:solidFill>
                  <a:latin typeface="Montserrat" panose="00000500000000000000" pitchFamily="50" charset="0"/>
                </a:rPr>
                <a:t>(MILES)</a:t>
              </a:r>
            </a:p>
          </p:txBody>
        </p:sp>
        <p:sp>
          <p:nvSpPr>
            <p:cNvPr id="24" name="Rectangle 6"/>
            <p:cNvSpPr txBox="1">
              <a:spLocks noChangeArrowheads="1"/>
            </p:cNvSpPr>
            <p:nvPr/>
          </p:nvSpPr>
          <p:spPr>
            <a:xfrm>
              <a:off x="215231" y="4875280"/>
              <a:ext cx="2850838"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20000"/>
                </a:lnSpc>
                <a:spcAft>
                  <a:spcPts val="0"/>
                </a:spcAft>
              </a:pPr>
              <a:r>
                <a:rPr lang="en-US" sz="1300" b="1" spc="300" dirty="0">
                  <a:solidFill>
                    <a:schemeClr val="bg1"/>
                  </a:solidFill>
                  <a:latin typeface="Montserrat" panose="00000500000000000000" pitchFamily="50" charset="0"/>
                </a:rPr>
                <a:t>VEHICLE HOURS </a:t>
              </a:r>
            </a:p>
            <a:p>
              <a:pPr fontAlgn="auto">
                <a:lnSpc>
                  <a:spcPct val="120000"/>
                </a:lnSpc>
                <a:spcAft>
                  <a:spcPts val="0"/>
                </a:spcAft>
              </a:pPr>
              <a:r>
                <a:rPr lang="en-US" sz="1300" b="1" spc="300" dirty="0">
                  <a:solidFill>
                    <a:schemeClr val="bg1"/>
                  </a:solidFill>
                  <a:latin typeface="Montserrat" panose="00000500000000000000" pitchFamily="50" charset="0"/>
                </a:rPr>
                <a:t>SPENT IN DELAY</a:t>
              </a:r>
            </a:p>
          </p:txBody>
        </p:sp>
        <p:sp>
          <p:nvSpPr>
            <p:cNvPr id="25" name="Rectangle 6"/>
            <p:cNvSpPr txBox="1">
              <a:spLocks noChangeArrowheads="1"/>
            </p:cNvSpPr>
            <p:nvPr/>
          </p:nvSpPr>
          <p:spPr>
            <a:xfrm>
              <a:off x="203447" y="5487381"/>
              <a:ext cx="3043287"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20000"/>
                </a:lnSpc>
                <a:spcAft>
                  <a:spcPts val="0"/>
                </a:spcAft>
              </a:pPr>
              <a:r>
                <a:rPr lang="en-US" sz="1200" b="1" spc="220" dirty="0">
                  <a:solidFill>
                    <a:schemeClr val="bg1"/>
                  </a:solidFill>
                  <a:latin typeface="Montserrat" panose="00000500000000000000" pitchFamily="50" charset="0"/>
                </a:rPr>
                <a:t>INCREASE IN TRAVEL TIME DUE TO CONGESTION</a:t>
              </a:r>
            </a:p>
          </p:txBody>
        </p:sp>
        <p:sp>
          <p:nvSpPr>
            <p:cNvPr id="26" name="Rectangle 6"/>
            <p:cNvSpPr txBox="1">
              <a:spLocks noChangeArrowheads="1"/>
            </p:cNvSpPr>
            <p:nvPr/>
          </p:nvSpPr>
          <p:spPr>
            <a:xfrm>
              <a:off x="207375" y="6106674"/>
              <a:ext cx="3020505"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20000"/>
                </a:lnSpc>
                <a:spcAft>
                  <a:spcPts val="0"/>
                </a:spcAft>
              </a:pPr>
              <a:r>
                <a:rPr lang="en-US" sz="1250" b="1" spc="220" dirty="0">
                  <a:solidFill>
                    <a:schemeClr val="bg1"/>
                  </a:solidFill>
                  <a:latin typeface="Montserrat" panose="00000500000000000000" pitchFamily="50" charset="0"/>
                </a:rPr>
                <a:t>ANNUAL COST OF CONGESTION (BILLIONS)</a:t>
              </a:r>
            </a:p>
          </p:txBody>
        </p:sp>
        <p:sp>
          <p:nvSpPr>
            <p:cNvPr id="27" name="Rectangle 6"/>
            <p:cNvSpPr txBox="1">
              <a:spLocks noChangeArrowheads="1"/>
            </p:cNvSpPr>
            <p:nvPr/>
          </p:nvSpPr>
          <p:spPr>
            <a:xfrm>
              <a:off x="4724400" y="1674088"/>
              <a:ext cx="1278504"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2000" b="1" dirty="0">
                  <a:solidFill>
                    <a:srgbClr val="BF0A30"/>
                  </a:solidFill>
                  <a:latin typeface="Montserrat" panose="00000500000000000000" pitchFamily="50" charset="0"/>
                </a:rPr>
                <a:t>2017</a:t>
              </a:r>
            </a:p>
          </p:txBody>
        </p:sp>
        <p:sp>
          <p:nvSpPr>
            <p:cNvPr id="28" name="Rectangle 6"/>
            <p:cNvSpPr txBox="1">
              <a:spLocks noChangeArrowheads="1"/>
            </p:cNvSpPr>
            <p:nvPr/>
          </p:nvSpPr>
          <p:spPr>
            <a:xfrm>
              <a:off x="7315199" y="1674088"/>
              <a:ext cx="1500835"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2000" b="1" dirty="0">
                  <a:solidFill>
                    <a:srgbClr val="BF0A30"/>
                  </a:solidFill>
                  <a:latin typeface="Montserrat" panose="00000500000000000000" pitchFamily="50" charset="0"/>
                </a:rPr>
                <a:t>2040</a:t>
              </a:r>
            </a:p>
          </p:txBody>
        </p:sp>
        <p:sp>
          <p:nvSpPr>
            <p:cNvPr id="6" name="TextBox 5"/>
            <p:cNvSpPr txBox="1"/>
            <p:nvPr/>
          </p:nvSpPr>
          <p:spPr>
            <a:xfrm>
              <a:off x="4114800" y="2402272"/>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7,235,508</a:t>
              </a:r>
            </a:p>
          </p:txBody>
        </p:sp>
        <p:sp>
          <p:nvSpPr>
            <p:cNvPr id="30" name="TextBox 29"/>
            <p:cNvSpPr txBox="1"/>
            <p:nvPr/>
          </p:nvSpPr>
          <p:spPr>
            <a:xfrm>
              <a:off x="4112843" y="3033926"/>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4,584,235</a:t>
              </a:r>
            </a:p>
          </p:txBody>
        </p:sp>
        <p:sp>
          <p:nvSpPr>
            <p:cNvPr id="31" name="TextBox 30"/>
            <p:cNvSpPr txBox="1"/>
            <p:nvPr/>
          </p:nvSpPr>
          <p:spPr>
            <a:xfrm>
              <a:off x="4112843" y="3665580"/>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206,241,991</a:t>
              </a:r>
            </a:p>
          </p:txBody>
        </p:sp>
        <p:sp>
          <p:nvSpPr>
            <p:cNvPr id="32" name="TextBox 31"/>
            <p:cNvSpPr txBox="1"/>
            <p:nvPr/>
          </p:nvSpPr>
          <p:spPr>
            <a:xfrm>
              <a:off x="4112843" y="4292915"/>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44,122,996</a:t>
              </a:r>
            </a:p>
          </p:txBody>
        </p:sp>
        <p:sp>
          <p:nvSpPr>
            <p:cNvPr id="33" name="TextBox 32"/>
            <p:cNvSpPr txBox="1"/>
            <p:nvPr/>
          </p:nvSpPr>
          <p:spPr>
            <a:xfrm>
              <a:off x="4112843" y="4924622"/>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1,520,582</a:t>
              </a:r>
            </a:p>
          </p:txBody>
        </p:sp>
        <p:sp>
          <p:nvSpPr>
            <p:cNvPr id="34" name="TextBox 33"/>
            <p:cNvSpPr txBox="1"/>
            <p:nvPr/>
          </p:nvSpPr>
          <p:spPr>
            <a:xfrm>
              <a:off x="4093989" y="5535646"/>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38.1%</a:t>
              </a:r>
            </a:p>
          </p:txBody>
        </p:sp>
        <p:sp>
          <p:nvSpPr>
            <p:cNvPr id="35" name="TextBox 34"/>
            <p:cNvSpPr txBox="1"/>
            <p:nvPr/>
          </p:nvSpPr>
          <p:spPr>
            <a:xfrm>
              <a:off x="4093989" y="6154939"/>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$10.7</a:t>
              </a:r>
            </a:p>
          </p:txBody>
        </p:sp>
        <p:sp>
          <p:nvSpPr>
            <p:cNvPr id="36" name="TextBox 35"/>
            <p:cNvSpPr txBox="1"/>
            <p:nvPr/>
          </p:nvSpPr>
          <p:spPr>
            <a:xfrm>
              <a:off x="6927930" y="2402272"/>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10,676,844</a:t>
              </a:r>
            </a:p>
          </p:txBody>
        </p:sp>
        <p:sp>
          <p:nvSpPr>
            <p:cNvPr id="37" name="TextBox 36"/>
            <p:cNvSpPr txBox="1"/>
            <p:nvPr/>
          </p:nvSpPr>
          <p:spPr>
            <a:xfrm>
              <a:off x="6927930" y="3047223"/>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6,691,449</a:t>
              </a:r>
            </a:p>
          </p:txBody>
        </p:sp>
        <p:sp>
          <p:nvSpPr>
            <p:cNvPr id="38" name="TextBox 37"/>
            <p:cNvSpPr txBox="1"/>
            <p:nvPr/>
          </p:nvSpPr>
          <p:spPr>
            <a:xfrm>
              <a:off x="6927930" y="3665580"/>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319,727,680</a:t>
              </a:r>
            </a:p>
          </p:txBody>
        </p:sp>
        <p:sp>
          <p:nvSpPr>
            <p:cNvPr id="39" name="TextBox 38"/>
            <p:cNvSpPr txBox="1"/>
            <p:nvPr/>
          </p:nvSpPr>
          <p:spPr>
            <a:xfrm>
              <a:off x="6927930" y="4292915"/>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52,476,266</a:t>
              </a:r>
            </a:p>
          </p:txBody>
        </p:sp>
        <p:sp>
          <p:nvSpPr>
            <p:cNvPr id="40" name="TextBox 39"/>
            <p:cNvSpPr txBox="1"/>
            <p:nvPr/>
          </p:nvSpPr>
          <p:spPr>
            <a:xfrm>
              <a:off x="6927930" y="4924622"/>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3,588,740</a:t>
              </a:r>
            </a:p>
          </p:txBody>
        </p:sp>
        <p:sp>
          <p:nvSpPr>
            <p:cNvPr id="41" name="TextBox 40"/>
            <p:cNvSpPr txBox="1"/>
            <p:nvPr/>
          </p:nvSpPr>
          <p:spPr>
            <a:xfrm>
              <a:off x="6927930" y="5535646"/>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58.2%</a:t>
              </a:r>
            </a:p>
          </p:txBody>
        </p:sp>
        <p:sp>
          <p:nvSpPr>
            <p:cNvPr id="42" name="TextBox 41"/>
            <p:cNvSpPr txBox="1"/>
            <p:nvPr/>
          </p:nvSpPr>
          <p:spPr>
            <a:xfrm>
              <a:off x="6927930" y="6154939"/>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$25.3</a:t>
              </a:r>
            </a:p>
          </p:txBody>
        </p:sp>
      </p:grpSp>
      <p:sp>
        <p:nvSpPr>
          <p:cNvPr id="43" name="TextBox 42"/>
          <p:cNvSpPr txBox="1"/>
          <p:nvPr/>
        </p:nvSpPr>
        <p:spPr>
          <a:xfrm>
            <a:off x="6277852" y="6599664"/>
            <a:ext cx="2705100" cy="200055"/>
          </a:xfrm>
          <a:prstGeom prst="rect">
            <a:avLst/>
          </a:prstGeom>
          <a:noFill/>
        </p:spPr>
        <p:txBody>
          <a:bodyPr wrap="square" rtlCol="0">
            <a:spAutoFit/>
          </a:bodyPr>
          <a:lstStyle/>
          <a:p>
            <a:pPr algn="r"/>
            <a:r>
              <a:rPr lang="en-US" sz="700" i="1" dirty="0">
                <a:solidFill>
                  <a:srgbClr val="002868"/>
                </a:solidFill>
                <a:latin typeface="Montserrat Light" panose="00000400000000000000" pitchFamily="50" charset="0"/>
              </a:rPr>
              <a:t>Source: NCTCOG 2040 Demographic Forecast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198" name="Rectangle 6"/>
          <p:cNvSpPr>
            <a:spLocks noGrp="1" noChangeArrowheads="1"/>
          </p:cNvSpPr>
          <p:nvPr>
            <p:ph type="title"/>
          </p:nvPr>
        </p:nvSpPr>
        <p:spPr>
          <a:xfrm>
            <a:off x="152400" y="-61558"/>
            <a:ext cx="7886700" cy="1325563"/>
          </a:xfrm>
        </p:spPr>
        <p:txBody>
          <a:bodyPr>
            <a:normAutofit/>
          </a:bodyPr>
          <a:lstStyle/>
          <a:p>
            <a:r>
              <a:rPr lang="en-US" sz="4200" b="1" spc="600" dirty="0">
                <a:solidFill>
                  <a:srgbClr val="002868"/>
                </a:solidFill>
                <a:latin typeface="Montserrat" panose="00000500000000000000" pitchFamily="50" charset="0"/>
              </a:rPr>
              <a:t>CONGESTION LEVELS</a:t>
            </a:r>
          </a:p>
        </p:txBody>
      </p:sp>
      <p:sp>
        <p:nvSpPr>
          <p:cNvPr id="4" name="Rectangle 3"/>
          <p:cNvSpPr/>
          <p:nvPr/>
        </p:nvSpPr>
        <p:spPr>
          <a:xfrm>
            <a:off x="0" y="5791199"/>
            <a:ext cx="9144000" cy="106680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7"/>
          <p:cNvSpPr txBox="1">
            <a:spLocks noChangeArrowheads="1"/>
          </p:cNvSpPr>
          <p:nvPr/>
        </p:nvSpPr>
        <p:spPr>
          <a:xfrm>
            <a:off x="507378" y="5897564"/>
            <a:ext cx="8096250" cy="91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00000"/>
              </a:lnSpc>
              <a:spcAft>
                <a:spcPts val="0"/>
              </a:spcAft>
              <a:buNone/>
            </a:pPr>
            <a:r>
              <a:rPr lang="en-US" sz="1600" dirty="0">
                <a:solidFill>
                  <a:schemeClr val="bg1"/>
                </a:solidFill>
                <a:latin typeface="Montserrat" panose="00000500000000000000" pitchFamily="50" charset="0"/>
              </a:rPr>
              <a:t>Current transportation funding is not keeping pace with the need to maintain and provide capacity improvements for the growing population, increasing congestion throughout the region.</a:t>
            </a:r>
          </a:p>
        </p:txBody>
      </p:sp>
      <p:pic>
        <p:nvPicPr>
          <p:cNvPr id="7" name="Picture 6"/>
          <p:cNvPicPr>
            <a:picLocks noChangeAspect="1"/>
          </p:cNvPicPr>
          <p:nvPr/>
        </p:nvPicPr>
        <p:blipFill rotWithShape="1">
          <a:blip r:embed="rId3"/>
          <a:srcRect l="5435" t="55364" b="21718"/>
          <a:stretch/>
        </p:blipFill>
        <p:spPr>
          <a:xfrm rot="5400000" flipH="1">
            <a:off x="8365935" y="233691"/>
            <a:ext cx="325956" cy="1230173"/>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14349"/>
          <a:stretch/>
        </p:blipFill>
        <p:spPr>
          <a:xfrm>
            <a:off x="1544015" y="996643"/>
            <a:ext cx="6185161" cy="4093644"/>
          </a:xfrm>
          <a:prstGeom prst="rect">
            <a:avLst/>
          </a:prstGeom>
        </p:spPr>
      </p:pic>
      <p:sp>
        <p:nvSpPr>
          <p:cNvPr id="9" name="Rectangle 8"/>
          <p:cNvSpPr/>
          <p:nvPr/>
        </p:nvSpPr>
        <p:spPr>
          <a:xfrm>
            <a:off x="1547156" y="5050452"/>
            <a:ext cx="6182019" cy="717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89670"/>
          <a:stretch/>
        </p:blipFill>
        <p:spPr>
          <a:xfrm>
            <a:off x="1556583" y="5074755"/>
            <a:ext cx="6185161" cy="493731"/>
          </a:xfrm>
          <a:prstGeom prst="rect">
            <a:avLst/>
          </a:prstGeom>
        </p:spPr>
      </p:pic>
      <p:sp>
        <p:nvSpPr>
          <p:cNvPr id="14" name="Rectangle 13"/>
          <p:cNvSpPr/>
          <p:nvPr/>
        </p:nvSpPr>
        <p:spPr>
          <a:xfrm>
            <a:off x="1556582" y="5063348"/>
            <a:ext cx="1392007" cy="548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6302602" y="4448442"/>
            <a:ext cx="1317398" cy="10379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430444" y="5491267"/>
            <a:ext cx="2437437" cy="184666"/>
          </a:xfrm>
          <a:prstGeom prst="rect">
            <a:avLst/>
          </a:prstGeom>
          <a:noFill/>
        </p:spPr>
        <p:txBody>
          <a:bodyPr wrap="square" rtlCol="0">
            <a:spAutoFit/>
          </a:bodyPr>
          <a:lstStyle/>
          <a:p>
            <a:pPr algn="ctr"/>
            <a:r>
              <a:rPr lang="en-US" sz="600" i="1" dirty="0">
                <a:latin typeface="Montserrat Light" panose="00000400000000000000" pitchFamily="50" charset="0"/>
              </a:rPr>
              <a:t>Source: NCTCOG 2040 Demographic Forecast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4" name="Rectangle 6"/>
          <p:cNvSpPr>
            <a:spLocks noGrp="1" noChangeArrowheads="1"/>
          </p:cNvSpPr>
          <p:nvPr>
            <p:ph type="title"/>
          </p:nvPr>
        </p:nvSpPr>
        <p:spPr>
          <a:xfrm>
            <a:off x="5867400" y="176622"/>
            <a:ext cx="2781300" cy="762000"/>
          </a:xfrm>
        </p:spPr>
        <p:txBody>
          <a:bodyPr>
            <a:normAutofit/>
          </a:bodyPr>
          <a:lstStyle/>
          <a:p>
            <a:pPr algn="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sp>
        <p:nvSpPr>
          <p:cNvPr id="6" name="Rectangle 6"/>
          <p:cNvSpPr txBox="1">
            <a:spLocks noChangeArrowheads="1"/>
          </p:cNvSpPr>
          <p:nvPr/>
        </p:nvSpPr>
        <p:spPr>
          <a:xfrm>
            <a:off x="609600" y="1058401"/>
            <a:ext cx="8286750" cy="116006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4400" b="1" spc="600" dirty="0">
                <a:solidFill>
                  <a:srgbClr val="002868"/>
                </a:solidFill>
                <a:latin typeface="Montserrat" panose="00000500000000000000" pitchFamily="50" charset="0"/>
              </a:rPr>
              <a:t>FUNDING CHALLENGES</a:t>
            </a:r>
          </a:p>
        </p:txBody>
      </p:sp>
      <p:sp>
        <p:nvSpPr>
          <p:cNvPr id="14" name="Oval 13"/>
          <p:cNvSpPr/>
          <p:nvPr/>
        </p:nvSpPr>
        <p:spPr>
          <a:xfrm>
            <a:off x="2981325" y="2624662"/>
            <a:ext cx="3181350" cy="3225715"/>
          </a:xfrm>
          <a:prstGeom prst="ellipse">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487765" y="1971707"/>
            <a:ext cx="2265813" cy="2265813"/>
            <a:chOff x="487765" y="2110789"/>
            <a:chExt cx="2265813" cy="2265813"/>
          </a:xfrm>
        </p:grpSpPr>
        <p:sp>
          <p:nvSpPr>
            <p:cNvPr id="5" name="Oval 4"/>
            <p:cNvSpPr/>
            <p:nvPr/>
          </p:nvSpPr>
          <p:spPr>
            <a:xfrm>
              <a:off x="591972" y="2213322"/>
              <a:ext cx="2057400" cy="2057400"/>
            </a:xfrm>
            <a:prstGeom prst="ellipse">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487765" y="2110789"/>
              <a:ext cx="2265813" cy="2265813"/>
            </a:xfrm>
            <a:prstGeom prst="ellipse">
              <a:avLst/>
            </a:prstGeom>
            <a:noFill/>
            <a:ln w="76200">
              <a:solidFill>
                <a:srgbClr val="002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6382887" y="1971707"/>
            <a:ext cx="2265813" cy="2265813"/>
            <a:chOff x="487765" y="2110789"/>
            <a:chExt cx="2265813" cy="2265813"/>
          </a:xfrm>
        </p:grpSpPr>
        <p:sp>
          <p:nvSpPr>
            <p:cNvPr id="20" name="Oval 19"/>
            <p:cNvSpPr/>
            <p:nvPr/>
          </p:nvSpPr>
          <p:spPr>
            <a:xfrm>
              <a:off x="591972" y="2213322"/>
              <a:ext cx="2057400" cy="2057400"/>
            </a:xfrm>
            <a:prstGeom prst="ellipse">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487765" y="2110789"/>
              <a:ext cx="2265813" cy="2265813"/>
            </a:xfrm>
            <a:prstGeom prst="ellipse">
              <a:avLst/>
            </a:prstGeom>
            <a:noFill/>
            <a:ln w="76200">
              <a:solidFill>
                <a:srgbClr val="002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Oval 23"/>
          <p:cNvSpPr/>
          <p:nvPr/>
        </p:nvSpPr>
        <p:spPr>
          <a:xfrm>
            <a:off x="2877120" y="2514600"/>
            <a:ext cx="3399288" cy="3447481"/>
          </a:xfrm>
          <a:prstGeom prst="ellipse">
            <a:avLst/>
          </a:prstGeom>
          <a:noFill/>
          <a:ln w="76200">
            <a:solidFill>
              <a:srgbClr val="002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487765" y="4445933"/>
            <a:ext cx="2265813" cy="2265813"/>
            <a:chOff x="487765" y="2110789"/>
            <a:chExt cx="2265813" cy="2265813"/>
          </a:xfrm>
        </p:grpSpPr>
        <p:sp>
          <p:nvSpPr>
            <p:cNvPr id="26" name="Oval 25"/>
            <p:cNvSpPr/>
            <p:nvPr/>
          </p:nvSpPr>
          <p:spPr>
            <a:xfrm>
              <a:off x="591972" y="2213322"/>
              <a:ext cx="2057400" cy="2057400"/>
            </a:xfrm>
            <a:prstGeom prst="ellipse">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487765" y="2110789"/>
              <a:ext cx="2265813" cy="2265813"/>
            </a:xfrm>
            <a:prstGeom prst="ellipse">
              <a:avLst/>
            </a:prstGeom>
            <a:noFill/>
            <a:ln w="76200">
              <a:solidFill>
                <a:srgbClr val="002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p:cNvGrpSpPr/>
          <p:nvPr/>
        </p:nvGrpSpPr>
        <p:grpSpPr>
          <a:xfrm>
            <a:off x="6380613" y="4445933"/>
            <a:ext cx="2265813" cy="2265813"/>
            <a:chOff x="487765" y="2110789"/>
            <a:chExt cx="2265813" cy="2265813"/>
          </a:xfrm>
        </p:grpSpPr>
        <p:sp>
          <p:nvSpPr>
            <p:cNvPr id="31" name="Oval 30"/>
            <p:cNvSpPr/>
            <p:nvPr/>
          </p:nvSpPr>
          <p:spPr>
            <a:xfrm>
              <a:off x="591972" y="2213322"/>
              <a:ext cx="2057400" cy="2057400"/>
            </a:xfrm>
            <a:prstGeom prst="ellipse">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487765" y="2110789"/>
              <a:ext cx="2265813" cy="2265813"/>
            </a:xfrm>
            <a:prstGeom prst="ellipse">
              <a:avLst/>
            </a:prstGeom>
            <a:noFill/>
            <a:ln w="76200">
              <a:solidFill>
                <a:srgbClr val="002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38200" y="2362200"/>
            <a:ext cx="1524000" cy="1477328"/>
          </a:xfrm>
          <a:prstGeom prst="rect">
            <a:avLst/>
          </a:prstGeom>
          <a:noFill/>
        </p:spPr>
        <p:txBody>
          <a:bodyPr wrap="square" rtlCol="0">
            <a:spAutoFit/>
          </a:bodyPr>
          <a:lstStyle/>
          <a:p>
            <a:pPr algn="ctr"/>
            <a:r>
              <a:rPr lang="en-US" sz="1800" b="1" dirty="0">
                <a:solidFill>
                  <a:schemeClr val="bg1"/>
                </a:solidFill>
                <a:latin typeface="Montserrat" panose="00000500000000000000" pitchFamily="50" charset="0"/>
              </a:rPr>
              <a:t>State fuel taxes have not increased since 1991.</a:t>
            </a:r>
          </a:p>
        </p:txBody>
      </p:sp>
      <p:sp>
        <p:nvSpPr>
          <p:cNvPr id="34" name="TextBox 33"/>
          <p:cNvSpPr txBox="1"/>
          <p:nvPr/>
        </p:nvSpPr>
        <p:spPr>
          <a:xfrm>
            <a:off x="715085" y="5115501"/>
            <a:ext cx="1811172" cy="923330"/>
          </a:xfrm>
          <a:prstGeom prst="rect">
            <a:avLst/>
          </a:prstGeom>
          <a:noFill/>
        </p:spPr>
        <p:txBody>
          <a:bodyPr wrap="square" rtlCol="0">
            <a:spAutoFit/>
          </a:bodyPr>
          <a:lstStyle/>
          <a:p>
            <a:pPr algn="ctr"/>
            <a:r>
              <a:rPr lang="en-US" sz="1800" b="1" dirty="0">
                <a:solidFill>
                  <a:schemeClr val="bg1"/>
                </a:solidFill>
                <a:latin typeface="Montserrat" panose="00000500000000000000" pitchFamily="50" charset="0"/>
              </a:rPr>
              <a:t>Increased construction costs</a:t>
            </a:r>
          </a:p>
        </p:txBody>
      </p:sp>
      <p:sp>
        <p:nvSpPr>
          <p:cNvPr id="35" name="TextBox 34"/>
          <p:cNvSpPr txBox="1"/>
          <p:nvPr/>
        </p:nvSpPr>
        <p:spPr>
          <a:xfrm>
            <a:off x="6591548" y="2514600"/>
            <a:ext cx="1843942" cy="1200329"/>
          </a:xfrm>
          <a:prstGeom prst="rect">
            <a:avLst/>
          </a:prstGeom>
          <a:noFill/>
        </p:spPr>
        <p:txBody>
          <a:bodyPr wrap="square" rtlCol="0">
            <a:spAutoFit/>
          </a:bodyPr>
          <a:lstStyle/>
          <a:p>
            <a:pPr algn="ctr"/>
            <a:r>
              <a:rPr lang="en-US" sz="1800" b="1" dirty="0">
                <a:solidFill>
                  <a:schemeClr val="bg1"/>
                </a:solidFill>
                <a:latin typeface="Montserrat" panose="00000500000000000000" pitchFamily="50" charset="0"/>
              </a:rPr>
              <a:t>Federal fuel taxes have not increased since 1993.</a:t>
            </a:r>
          </a:p>
        </p:txBody>
      </p:sp>
      <p:sp>
        <p:nvSpPr>
          <p:cNvPr id="36" name="TextBox 35"/>
          <p:cNvSpPr txBox="1"/>
          <p:nvPr/>
        </p:nvSpPr>
        <p:spPr>
          <a:xfrm>
            <a:off x="6433977" y="5115501"/>
            <a:ext cx="2159083" cy="923330"/>
          </a:xfrm>
          <a:prstGeom prst="rect">
            <a:avLst/>
          </a:prstGeom>
          <a:noFill/>
        </p:spPr>
        <p:txBody>
          <a:bodyPr wrap="square" rtlCol="0">
            <a:spAutoFit/>
          </a:bodyPr>
          <a:lstStyle/>
          <a:p>
            <a:pPr algn="ctr"/>
            <a:r>
              <a:rPr lang="en-US" sz="1800" b="1" dirty="0">
                <a:solidFill>
                  <a:schemeClr val="bg1"/>
                </a:solidFill>
                <a:latin typeface="Montserrat" panose="00000500000000000000" pitchFamily="50" charset="0"/>
              </a:rPr>
              <a:t>More </a:t>
            </a:r>
          </a:p>
          <a:p>
            <a:pPr algn="ctr"/>
            <a:r>
              <a:rPr lang="en-US" sz="1800" b="1" dirty="0">
                <a:solidFill>
                  <a:schemeClr val="bg1"/>
                </a:solidFill>
                <a:latin typeface="Montserrat" panose="00000500000000000000" pitchFamily="50" charset="0"/>
              </a:rPr>
              <a:t>fuel-efficient vehicles</a:t>
            </a:r>
          </a:p>
        </p:txBody>
      </p:sp>
      <p:sp>
        <p:nvSpPr>
          <p:cNvPr id="37" name="TextBox 36"/>
          <p:cNvSpPr txBox="1"/>
          <p:nvPr/>
        </p:nvSpPr>
        <p:spPr>
          <a:xfrm>
            <a:off x="3124200" y="3200400"/>
            <a:ext cx="2917288" cy="2197525"/>
          </a:xfrm>
          <a:prstGeom prst="rect">
            <a:avLst/>
          </a:prstGeom>
          <a:noFill/>
        </p:spPr>
        <p:txBody>
          <a:bodyPr wrap="square" rtlCol="0">
            <a:spAutoFit/>
          </a:bodyPr>
          <a:lstStyle/>
          <a:p>
            <a:pPr algn="ctr">
              <a:lnSpc>
                <a:spcPct val="120000"/>
              </a:lnSpc>
              <a:spcAft>
                <a:spcPts val="1200"/>
              </a:spcAft>
            </a:pPr>
            <a:r>
              <a:rPr lang="en-US" sz="1900" b="1" dirty="0">
                <a:solidFill>
                  <a:schemeClr val="bg1"/>
                </a:solidFill>
                <a:latin typeface="Montserrat" panose="00000500000000000000" pitchFamily="50" charset="0"/>
              </a:rPr>
              <a:t>The gas tax has lost much of its purchasing power and cannot sufficiently fund our roadways.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39" name="Group 38"/>
          <p:cNvGrpSpPr/>
          <p:nvPr/>
        </p:nvGrpSpPr>
        <p:grpSpPr>
          <a:xfrm>
            <a:off x="174351" y="2813881"/>
            <a:ext cx="8680668" cy="2901119"/>
            <a:chOff x="347020" y="2773910"/>
            <a:chExt cx="8680668" cy="2541534"/>
          </a:xfrm>
        </p:grpSpPr>
        <p:pic>
          <p:nvPicPr>
            <p:cNvPr id="40" name="Picture 39"/>
            <p:cNvPicPr>
              <a:picLocks noChangeAspect="1"/>
            </p:cNvPicPr>
            <p:nvPr/>
          </p:nvPicPr>
          <p:blipFill rotWithShape="1">
            <a:blip r:embed="rId3">
              <a:extLst>
                <a:ext uri="{28A0092B-C50C-407E-A947-70E740481C1C}">
                  <a14:useLocalDpi xmlns:a14="http://schemas.microsoft.com/office/drawing/2010/main" val="0"/>
                </a:ext>
              </a:extLst>
            </a:blip>
            <a:srcRect t="-1" b="50030"/>
            <a:stretch/>
          </p:blipFill>
          <p:spPr>
            <a:xfrm>
              <a:off x="347020" y="2773910"/>
              <a:ext cx="6510979" cy="2541534"/>
            </a:xfrm>
            <a:prstGeom prst="rect">
              <a:avLst/>
            </a:prstGeom>
          </p:spPr>
        </p:pic>
        <p:pic>
          <p:nvPicPr>
            <p:cNvPr id="41" name="Picture 40"/>
            <p:cNvPicPr>
              <a:picLocks noChangeAspect="1"/>
            </p:cNvPicPr>
            <p:nvPr/>
          </p:nvPicPr>
          <p:blipFill rotWithShape="1">
            <a:blip r:embed="rId3">
              <a:extLst>
                <a:ext uri="{28A0092B-C50C-407E-A947-70E740481C1C}">
                  <a14:useLocalDpi xmlns:a14="http://schemas.microsoft.com/office/drawing/2010/main" val="0"/>
                </a:ext>
              </a:extLst>
            </a:blip>
            <a:srcRect l="65505" t="-1" r="1" b="50030"/>
            <a:stretch/>
          </p:blipFill>
          <p:spPr>
            <a:xfrm>
              <a:off x="6781800" y="2773910"/>
              <a:ext cx="2245888" cy="2541534"/>
            </a:xfrm>
            <a:prstGeom prst="rect">
              <a:avLst/>
            </a:prstGeom>
          </p:spPr>
        </p:pic>
      </p:grpSp>
      <p:sp>
        <p:nvSpPr>
          <p:cNvPr id="4" name="Rectangle 6"/>
          <p:cNvSpPr txBox="1">
            <a:spLocks noChangeArrowheads="1"/>
          </p:cNvSpPr>
          <p:nvPr/>
        </p:nvSpPr>
        <p:spPr>
          <a:xfrm>
            <a:off x="631204" y="1117348"/>
            <a:ext cx="7750796" cy="17755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4000" b="1" spc="600" dirty="0">
                <a:solidFill>
                  <a:srgbClr val="002868"/>
                </a:solidFill>
                <a:latin typeface="Montserrat" panose="00000500000000000000" pitchFamily="50" charset="0"/>
              </a:rPr>
              <a:t>LEVERAGE</a:t>
            </a:r>
          </a:p>
        </p:txBody>
      </p:sp>
      <p:pic>
        <p:nvPicPr>
          <p:cNvPr id="8" name="Picture 7"/>
          <p:cNvPicPr>
            <a:picLocks noChangeAspect="1"/>
          </p:cNvPicPr>
          <p:nvPr/>
        </p:nvPicPr>
        <p:blipFill rotWithShape="1">
          <a:blip r:embed="rId4"/>
          <a:srcRect t="71216" b="1"/>
          <a:stretch/>
        </p:blipFill>
        <p:spPr>
          <a:xfrm rot="5400000" flipH="1">
            <a:off x="8199140" y="314230"/>
            <a:ext cx="344690" cy="1545030"/>
          </a:xfrm>
          <a:prstGeom prst="rect">
            <a:avLst/>
          </a:prstGeom>
        </p:spPr>
      </p:pic>
      <p:sp>
        <p:nvSpPr>
          <p:cNvPr id="2" name="Rectangle 1"/>
          <p:cNvSpPr/>
          <p:nvPr/>
        </p:nvSpPr>
        <p:spPr>
          <a:xfrm>
            <a:off x="2564951" y="3702824"/>
            <a:ext cx="1728591" cy="431657"/>
          </a:xfrm>
          <a:prstGeom prst="rect">
            <a:avLst/>
          </a:prstGeom>
        </p:spPr>
        <p:txBody>
          <a:bodyPr wrap="square">
            <a:spAutoFit/>
          </a:bodyPr>
          <a:lstStyle/>
          <a:p>
            <a:pPr algn="ctr">
              <a:lnSpc>
                <a:spcPct val="130000"/>
              </a:lnSpc>
            </a:pPr>
            <a:r>
              <a:rPr lang="en-US" sz="1800" dirty="0">
                <a:solidFill>
                  <a:srgbClr val="002868"/>
                </a:solidFill>
                <a:latin typeface="Montserrat Light" panose="00000400000000000000" pitchFamily="50" charset="0"/>
              </a:rPr>
              <a:t>$1.6 Billion</a:t>
            </a:r>
          </a:p>
        </p:txBody>
      </p:sp>
      <p:sp>
        <p:nvSpPr>
          <p:cNvPr id="6" name="Rectangle 5"/>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txBox="1">
            <a:spLocks noChangeArrowheads="1"/>
          </p:cNvSpPr>
          <p:nvPr/>
        </p:nvSpPr>
        <p:spPr>
          <a:xfrm>
            <a:off x="5867400" y="395514"/>
            <a:ext cx="2781300" cy="557622"/>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sp>
        <p:nvSpPr>
          <p:cNvPr id="9" name="Rectangle 8"/>
          <p:cNvSpPr/>
          <p:nvPr/>
        </p:nvSpPr>
        <p:spPr>
          <a:xfrm>
            <a:off x="2569292" y="4426674"/>
            <a:ext cx="1724250" cy="431657"/>
          </a:xfrm>
          <a:prstGeom prst="rect">
            <a:avLst/>
          </a:prstGeom>
        </p:spPr>
        <p:txBody>
          <a:bodyPr wrap="square">
            <a:spAutoFit/>
          </a:bodyPr>
          <a:lstStyle/>
          <a:p>
            <a:pPr algn="ctr">
              <a:lnSpc>
                <a:spcPct val="130000"/>
              </a:lnSpc>
            </a:pPr>
            <a:r>
              <a:rPr lang="en-US" sz="1800" dirty="0">
                <a:solidFill>
                  <a:srgbClr val="002868"/>
                </a:solidFill>
                <a:latin typeface="Montserrat Light" panose="00000400000000000000" pitchFamily="50" charset="0"/>
              </a:rPr>
              <a:t>$1.3 Billion</a:t>
            </a:r>
          </a:p>
        </p:txBody>
      </p:sp>
      <p:sp>
        <p:nvSpPr>
          <p:cNvPr id="10" name="Rectangle 9"/>
          <p:cNvSpPr/>
          <p:nvPr/>
        </p:nvSpPr>
        <p:spPr>
          <a:xfrm>
            <a:off x="2403968" y="5131399"/>
            <a:ext cx="2066053" cy="492443"/>
          </a:xfrm>
          <a:prstGeom prst="rect">
            <a:avLst/>
          </a:prstGeom>
        </p:spPr>
        <p:txBody>
          <a:bodyPr wrap="square">
            <a:spAutoFit/>
          </a:bodyPr>
          <a:lstStyle/>
          <a:p>
            <a:pPr algn="ctr">
              <a:lnSpc>
                <a:spcPct val="130000"/>
              </a:lnSpc>
            </a:pPr>
            <a:r>
              <a:rPr lang="en-US" sz="2000" dirty="0">
                <a:solidFill>
                  <a:srgbClr val="002868"/>
                </a:solidFill>
                <a:latin typeface="Montserrat" panose="00000500000000000000" pitchFamily="50" charset="0"/>
              </a:rPr>
              <a:t>$2.9 Billion</a:t>
            </a:r>
          </a:p>
        </p:txBody>
      </p:sp>
      <p:sp>
        <p:nvSpPr>
          <p:cNvPr id="11" name="Rectangle 10"/>
          <p:cNvSpPr/>
          <p:nvPr/>
        </p:nvSpPr>
        <p:spPr>
          <a:xfrm>
            <a:off x="4628802" y="3700043"/>
            <a:ext cx="1839505" cy="452432"/>
          </a:xfrm>
          <a:prstGeom prst="rect">
            <a:avLst/>
          </a:prstGeom>
        </p:spPr>
        <p:txBody>
          <a:bodyPr wrap="square">
            <a:spAutoFit/>
          </a:bodyPr>
          <a:lstStyle/>
          <a:p>
            <a:pPr algn="ctr">
              <a:lnSpc>
                <a:spcPct val="130000"/>
              </a:lnSpc>
            </a:pPr>
            <a:r>
              <a:rPr lang="en-US" sz="1800" dirty="0">
                <a:solidFill>
                  <a:srgbClr val="002868"/>
                </a:solidFill>
                <a:latin typeface="Montserrat Light" panose="00000400000000000000" pitchFamily="50" charset="0"/>
              </a:rPr>
              <a:t>$16.5 Billion</a:t>
            </a:r>
          </a:p>
        </p:txBody>
      </p:sp>
      <p:sp>
        <p:nvSpPr>
          <p:cNvPr id="12" name="Rectangle 11"/>
          <p:cNvSpPr/>
          <p:nvPr/>
        </p:nvSpPr>
        <p:spPr>
          <a:xfrm>
            <a:off x="4638114" y="4418570"/>
            <a:ext cx="1839505" cy="452432"/>
          </a:xfrm>
          <a:prstGeom prst="rect">
            <a:avLst/>
          </a:prstGeom>
        </p:spPr>
        <p:txBody>
          <a:bodyPr wrap="square">
            <a:spAutoFit/>
          </a:bodyPr>
          <a:lstStyle/>
          <a:p>
            <a:pPr algn="ctr">
              <a:lnSpc>
                <a:spcPct val="130000"/>
              </a:lnSpc>
            </a:pPr>
            <a:r>
              <a:rPr lang="en-US" sz="1800" dirty="0">
                <a:solidFill>
                  <a:srgbClr val="002868"/>
                </a:solidFill>
                <a:latin typeface="Montserrat Light" panose="00000400000000000000" pitchFamily="50" charset="0"/>
              </a:rPr>
              <a:t>$5.9 Billion</a:t>
            </a:r>
          </a:p>
        </p:txBody>
      </p:sp>
      <p:sp>
        <p:nvSpPr>
          <p:cNvPr id="15" name="Rectangle 14"/>
          <p:cNvSpPr/>
          <p:nvPr/>
        </p:nvSpPr>
        <p:spPr>
          <a:xfrm>
            <a:off x="157348" y="4307411"/>
            <a:ext cx="2178378" cy="652486"/>
          </a:xfrm>
          <a:prstGeom prst="rect">
            <a:avLst/>
          </a:prstGeom>
        </p:spPr>
        <p:txBody>
          <a:bodyPr wrap="square">
            <a:spAutoFit/>
          </a:bodyPr>
          <a:lstStyle/>
          <a:p>
            <a:pPr>
              <a:lnSpc>
                <a:spcPct val="130000"/>
              </a:lnSpc>
            </a:pPr>
            <a:r>
              <a:rPr lang="en-US" sz="1400" b="1" spc="150" dirty="0">
                <a:solidFill>
                  <a:schemeClr val="bg1"/>
                </a:solidFill>
                <a:latin typeface="Montserrat" panose="00000500000000000000" pitchFamily="50" charset="0"/>
              </a:rPr>
              <a:t>TOLLED MANAGED LANES</a:t>
            </a:r>
          </a:p>
        </p:txBody>
      </p:sp>
      <p:sp>
        <p:nvSpPr>
          <p:cNvPr id="16" name="Rectangle 15"/>
          <p:cNvSpPr/>
          <p:nvPr/>
        </p:nvSpPr>
        <p:spPr>
          <a:xfrm>
            <a:off x="6756753" y="3691905"/>
            <a:ext cx="2021819" cy="452432"/>
          </a:xfrm>
          <a:prstGeom prst="rect">
            <a:avLst/>
          </a:prstGeom>
        </p:spPr>
        <p:txBody>
          <a:bodyPr wrap="square">
            <a:spAutoFit/>
          </a:bodyPr>
          <a:lstStyle/>
          <a:p>
            <a:pPr algn="ctr">
              <a:lnSpc>
                <a:spcPct val="130000"/>
              </a:lnSpc>
            </a:pPr>
            <a:r>
              <a:rPr lang="en-US" sz="1800" dirty="0">
                <a:solidFill>
                  <a:srgbClr val="002868"/>
                </a:solidFill>
                <a:latin typeface="Montserrat Light" panose="00000400000000000000" pitchFamily="50" charset="0"/>
              </a:rPr>
              <a:t>10:1</a:t>
            </a:r>
          </a:p>
        </p:txBody>
      </p:sp>
      <p:sp>
        <p:nvSpPr>
          <p:cNvPr id="47" name="Rectangle 46"/>
          <p:cNvSpPr/>
          <p:nvPr/>
        </p:nvSpPr>
        <p:spPr>
          <a:xfrm>
            <a:off x="183121" y="3575200"/>
            <a:ext cx="2137518" cy="6905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724967" y="4411781"/>
            <a:ext cx="2086453" cy="452432"/>
          </a:xfrm>
          <a:prstGeom prst="rect">
            <a:avLst/>
          </a:prstGeom>
        </p:spPr>
        <p:txBody>
          <a:bodyPr wrap="square">
            <a:spAutoFit/>
          </a:bodyPr>
          <a:lstStyle/>
          <a:p>
            <a:pPr algn="ctr">
              <a:lnSpc>
                <a:spcPct val="130000"/>
              </a:lnSpc>
            </a:pPr>
            <a:r>
              <a:rPr lang="en-US" sz="1800" dirty="0">
                <a:solidFill>
                  <a:srgbClr val="002868"/>
                </a:solidFill>
                <a:latin typeface="Montserrat Light" panose="00000400000000000000" pitchFamily="50" charset="0"/>
              </a:rPr>
              <a:t>4:1</a:t>
            </a:r>
          </a:p>
        </p:txBody>
      </p:sp>
      <p:sp>
        <p:nvSpPr>
          <p:cNvPr id="20" name="Rectangle 19"/>
          <p:cNvSpPr/>
          <p:nvPr/>
        </p:nvSpPr>
        <p:spPr>
          <a:xfrm>
            <a:off x="157348" y="3746062"/>
            <a:ext cx="2057401" cy="356251"/>
          </a:xfrm>
          <a:prstGeom prst="rect">
            <a:avLst/>
          </a:prstGeom>
        </p:spPr>
        <p:txBody>
          <a:bodyPr wrap="square">
            <a:spAutoFit/>
          </a:bodyPr>
          <a:lstStyle/>
          <a:p>
            <a:pPr>
              <a:lnSpc>
                <a:spcPct val="130000"/>
              </a:lnSpc>
            </a:pPr>
            <a:r>
              <a:rPr lang="en-US" sz="1400" b="1" spc="150" dirty="0">
                <a:solidFill>
                  <a:schemeClr val="bg1"/>
                </a:solidFill>
                <a:latin typeface="Montserrat" panose="00000500000000000000" pitchFamily="50" charset="0"/>
              </a:rPr>
              <a:t>TOLL ROADS</a:t>
            </a:r>
          </a:p>
        </p:txBody>
      </p:sp>
      <p:sp>
        <p:nvSpPr>
          <p:cNvPr id="21" name="Rectangle 20"/>
          <p:cNvSpPr/>
          <p:nvPr/>
        </p:nvSpPr>
        <p:spPr>
          <a:xfrm>
            <a:off x="2361806" y="2892884"/>
            <a:ext cx="2154710" cy="614475"/>
          </a:xfrm>
          <a:prstGeom prst="rect">
            <a:avLst/>
          </a:prstGeom>
        </p:spPr>
        <p:txBody>
          <a:bodyPr wrap="square">
            <a:spAutoFit/>
          </a:bodyPr>
          <a:lstStyle/>
          <a:p>
            <a:pPr algn="ctr">
              <a:lnSpc>
                <a:spcPct val="130000"/>
              </a:lnSpc>
            </a:pPr>
            <a:r>
              <a:rPr lang="en-US" sz="1200" b="1" spc="150" dirty="0">
                <a:solidFill>
                  <a:schemeClr val="bg1"/>
                </a:solidFill>
                <a:latin typeface="Montserrat" panose="00000500000000000000" pitchFamily="50" charset="0"/>
              </a:rPr>
              <a:t>PUBLIC SECTOR FUNDING</a:t>
            </a:r>
          </a:p>
        </p:txBody>
      </p:sp>
      <p:sp>
        <p:nvSpPr>
          <p:cNvPr id="22" name="Rectangle 21"/>
          <p:cNvSpPr/>
          <p:nvPr/>
        </p:nvSpPr>
        <p:spPr>
          <a:xfrm>
            <a:off x="4485906" y="2898929"/>
            <a:ext cx="2154710" cy="558614"/>
          </a:xfrm>
          <a:prstGeom prst="rect">
            <a:avLst/>
          </a:prstGeom>
        </p:spPr>
        <p:txBody>
          <a:bodyPr wrap="square">
            <a:spAutoFit/>
          </a:bodyPr>
          <a:lstStyle/>
          <a:p>
            <a:pPr algn="ctr">
              <a:lnSpc>
                <a:spcPct val="130000"/>
              </a:lnSpc>
            </a:pPr>
            <a:r>
              <a:rPr lang="en-US" sz="1200" b="1" spc="150" dirty="0">
                <a:solidFill>
                  <a:schemeClr val="bg1"/>
                </a:solidFill>
                <a:latin typeface="Montserrat" panose="00000500000000000000" pitchFamily="50" charset="0"/>
              </a:rPr>
              <a:t>PRIVATE SECTOR CONTRIBUTION</a:t>
            </a:r>
          </a:p>
        </p:txBody>
      </p:sp>
      <p:sp>
        <p:nvSpPr>
          <p:cNvPr id="23" name="Rectangle 22"/>
          <p:cNvSpPr/>
          <p:nvPr/>
        </p:nvSpPr>
        <p:spPr>
          <a:xfrm>
            <a:off x="6692819" y="2895410"/>
            <a:ext cx="2154710" cy="572464"/>
          </a:xfrm>
          <a:prstGeom prst="rect">
            <a:avLst/>
          </a:prstGeom>
        </p:spPr>
        <p:txBody>
          <a:bodyPr wrap="square">
            <a:spAutoFit/>
          </a:bodyPr>
          <a:lstStyle/>
          <a:p>
            <a:pPr algn="ctr">
              <a:lnSpc>
                <a:spcPct val="130000"/>
              </a:lnSpc>
            </a:pPr>
            <a:r>
              <a:rPr lang="en-US" sz="1200" b="1" spc="150" dirty="0">
                <a:solidFill>
                  <a:schemeClr val="bg1"/>
                </a:solidFill>
                <a:latin typeface="Montserrat" panose="00000500000000000000" pitchFamily="50" charset="0"/>
              </a:rPr>
              <a:t>PRIVATE TO PUBLIC SECTOR RATIO</a:t>
            </a:r>
          </a:p>
        </p:txBody>
      </p:sp>
      <p:sp>
        <p:nvSpPr>
          <p:cNvPr id="31" name="Rectangle 30"/>
          <p:cNvSpPr/>
          <p:nvPr/>
        </p:nvSpPr>
        <p:spPr>
          <a:xfrm>
            <a:off x="4479981" y="5128423"/>
            <a:ext cx="2160635" cy="492443"/>
          </a:xfrm>
          <a:prstGeom prst="rect">
            <a:avLst/>
          </a:prstGeom>
        </p:spPr>
        <p:txBody>
          <a:bodyPr wrap="square">
            <a:spAutoFit/>
          </a:bodyPr>
          <a:lstStyle/>
          <a:p>
            <a:pPr algn="ctr">
              <a:lnSpc>
                <a:spcPct val="130000"/>
              </a:lnSpc>
            </a:pPr>
            <a:r>
              <a:rPr lang="en-US" sz="2000" dirty="0">
                <a:solidFill>
                  <a:srgbClr val="002868"/>
                </a:solidFill>
                <a:latin typeface="Montserrat" panose="00000500000000000000" pitchFamily="50" charset="0"/>
              </a:rPr>
              <a:t>$22.5 Billion</a:t>
            </a:r>
          </a:p>
        </p:txBody>
      </p:sp>
      <p:sp>
        <p:nvSpPr>
          <p:cNvPr id="54" name="Rectangle 53"/>
          <p:cNvSpPr/>
          <p:nvPr/>
        </p:nvSpPr>
        <p:spPr>
          <a:xfrm>
            <a:off x="157348" y="5196518"/>
            <a:ext cx="2057401" cy="372410"/>
          </a:xfrm>
          <a:prstGeom prst="rect">
            <a:avLst/>
          </a:prstGeom>
        </p:spPr>
        <p:txBody>
          <a:bodyPr wrap="square">
            <a:spAutoFit/>
          </a:bodyPr>
          <a:lstStyle/>
          <a:p>
            <a:pPr>
              <a:lnSpc>
                <a:spcPct val="130000"/>
              </a:lnSpc>
            </a:pPr>
            <a:r>
              <a:rPr lang="en-US" sz="1400" b="1" spc="150" dirty="0">
                <a:solidFill>
                  <a:schemeClr val="bg1"/>
                </a:solidFill>
                <a:latin typeface="Montserrat" panose="00000500000000000000" pitchFamily="50" charset="0"/>
              </a:rPr>
              <a:t>TOTAL</a:t>
            </a:r>
          </a:p>
        </p:txBody>
      </p:sp>
    </p:spTree>
    <p:extLst>
      <p:ext uri="{BB962C8B-B14F-4D97-AF65-F5344CB8AC3E}">
        <p14:creationId xmlns:p14="http://schemas.microsoft.com/office/powerpoint/2010/main" val="1534226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9144000" cy="6858000"/>
          </a:xfrm>
          <a:prstGeom prst="rect">
            <a:avLst/>
          </a:prstGeom>
          <a:solidFill>
            <a:srgbClr val="002868">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588783" y="1600200"/>
            <a:ext cx="2362200" cy="236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036583" y="4229100"/>
            <a:ext cx="2362200" cy="236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932183" y="4229100"/>
            <a:ext cx="2362200" cy="236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449818" y="1600200"/>
            <a:ext cx="2362200" cy="236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324600" y="1600200"/>
            <a:ext cx="2362200" cy="236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0" y="1180486"/>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6"/>
          <p:cNvSpPr txBox="1">
            <a:spLocks noChangeArrowheads="1"/>
          </p:cNvSpPr>
          <p:nvPr/>
        </p:nvSpPr>
        <p:spPr>
          <a:xfrm>
            <a:off x="76200" y="135339"/>
            <a:ext cx="9067800" cy="116006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4000" b="1" spc="600" dirty="0">
                <a:solidFill>
                  <a:schemeClr val="bg1"/>
                </a:solidFill>
                <a:latin typeface="Montserrat" panose="00000500000000000000" pitchFamily="50" charset="0"/>
              </a:rPr>
              <a:t>EXPLORING ALTERNATIVES</a:t>
            </a:r>
          </a:p>
        </p:txBody>
      </p:sp>
      <p:sp>
        <p:nvSpPr>
          <p:cNvPr id="19" name="TextBox 18"/>
          <p:cNvSpPr txBox="1"/>
          <p:nvPr/>
        </p:nvSpPr>
        <p:spPr>
          <a:xfrm>
            <a:off x="969783" y="2088802"/>
            <a:ext cx="1600200" cy="1384995"/>
          </a:xfrm>
          <a:prstGeom prst="rect">
            <a:avLst/>
          </a:prstGeom>
          <a:noFill/>
        </p:spPr>
        <p:txBody>
          <a:bodyPr wrap="square" rtlCol="0">
            <a:spAutoFit/>
          </a:bodyPr>
          <a:lstStyle/>
          <a:p>
            <a:pPr algn="ctr"/>
            <a:r>
              <a:rPr lang="en-US" sz="2100" b="1" dirty="0">
                <a:solidFill>
                  <a:srgbClr val="002868"/>
                </a:solidFill>
                <a:latin typeface="Montserrat" panose="00000500000000000000" pitchFamily="50" charset="0"/>
              </a:rPr>
              <a:t>TEXpress Lanes expedite projects</a:t>
            </a:r>
          </a:p>
        </p:txBody>
      </p:sp>
      <p:sp>
        <p:nvSpPr>
          <p:cNvPr id="20" name="TextBox 19"/>
          <p:cNvSpPr txBox="1"/>
          <p:nvPr/>
        </p:nvSpPr>
        <p:spPr>
          <a:xfrm>
            <a:off x="3830818" y="2250384"/>
            <a:ext cx="1600200" cy="1061829"/>
          </a:xfrm>
          <a:prstGeom prst="rect">
            <a:avLst/>
          </a:prstGeom>
          <a:noFill/>
        </p:spPr>
        <p:txBody>
          <a:bodyPr wrap="square" rtlCol="0">
            <a:spAutoFit/>
          </a:bodyPr>
          <a:lstStyle/>
          <a:p>
            <a:pPr algn="ctr"/>
            <a:r>
              <a:rPr lang="en-US" sz="2100" b="1" dirty="0">
                <a:solidFill>
                  <a:srgbClr val="002868"/>
                </a:solidFill>
                <a:latin typeface="Montserrat" panose="00000500000000000000" pitchFamily="50" charset="0"/>
              </a:rPr>
              <a:t>Create extra capacity</a:t>
            </a:r>
          </a:p>
        </p:txBody>
      </p:sp>
      <p:sp>
        <p:nvSpPr>
          <p:cNvPr id="21" name="TextBox 20"/>
          <p:cNvSpPr txBox="1"/>
          <p:nvPr/>
        </p:nvSpPr>
        <p:spPr>
          <a:xfrm>
            <a:off x="6553200" y="2250383"/>
            <a:ext cx="1905000" cy="1061829"/>
          </a:xfrm>
          <a:prstGeom prst="rect">
            <a:avLst/>
          </a:prstGeom>
          <a:noFill/>
        </p:spPr>
        <p:txBody>
          <a:bodyPr wrap="square" rtlCol="0">
            <a:spAutoFit/>
          </a:bodyPr>
          <a:lstStyle/>
          <a:p>
            <a:pPr algn="ctr"/>
            <a:r>
              <a:rPr lang="en-US" sz="2100" b="1" dirty="0">
                <a:solidFill>
                  <a:srgbClr val="002868"/>
                </a:solidFill>
                <a:latin typeface="Montserrat" panose="00000500000000000000" pitchFamily="50" charset="0"/>
              </a:rPr>
              <a:t>Provide reliable travel times</a:t>
            </a:r>
          </a:p>
        </p:txBody>
      </p:sp>
      <p:sp>
        <p:nvSpPr>
          <p:cNvPr id="22" name="TextBox 21"/>
          <p:cNvSpPr txBox="1"/>
          <p:nvPr/>
        </p:nvSpPr>
        <p:spPr>
          <a:xfrm>
            <a:off x="2216674" y="4879285"/>
            <a:ext cx="2002017" cy="1061829"/>
          </a:xfrm>
          <a:prstGeom prst="rect">
            <a:avLst/>
          </a:prstGeom>
          <a:noFill/>
        </p:spPr>
        <p:txBody>
          <a:bodyPr wrap="square" rtlCol="0">
            <a:spAutoFit/>
          </a:bodyPr>
          <a:lstStyle/>
          <a:p>
            <a:pPr algn="ctr"/>
            <a:r>
              <a:rPr lang="en-US" sz="2100" b="1" dirty="0">
                <a:solidFill>
                  <a:srgbClr val="002868"/>
                </a:solidFill>
                <a:latin typeface="Montserrat" panose="00000500000000000000" pitchFamily="50" charset="0"/>
              </a:rPr>
              <a:t>Pay for their maintenance over time</a:t>
            </a:r>
          </a:p>
        </p:txBody>
      </p:sp>
      <p:sp>
        <p:nvSpPr>
          <p:cNvPr id="23" name="TextBox 22"/>
          <p:cNvSpPr txBox="1"/>
          <p:nvPr/>
        </p:nvSpPr>
        <p:spPr>
          <a:xfrm>
            <a:off x="5022229" y="4572000"/>
            <a:ext cx="2182108" cy="1708160"/>
          </a:xfrm>
          <a:prstGeom prst="rect">
            <a:avLst/>
          </a:prstGeom>
          <a:noFill/>
        </p:spPr>
        <p:txBody>
          <a:bodyPr wrap="square" rtlCol="0">
            <a:spAutoFit/>
          </a:bodyPr>
          <a:lstStyle/>
          <a:p>
            <a:pPr algn="ctr"/>
            <a:r>
              <a:rPr lang="en-US" sz="2100" b="1" dirty="0">
                <a:solidFill>
                  <a:srgbClr val="002868"/>
                </a:solidFill>
                <a:latin typeface="Montserrat" panose="00000500000000000000" pitchFamily="50" charset="0"/>
              </a:rPr>
              <a:t>Provide an option to drive on rebuilt, non-tolled lanes</a:t>
            </a:r>
          </a:p>
        </p:txBody>
      </p:sp>
    </p:spTree>
    <p:extLst>
      <p:ext uri="{BB962C8B-B14F-4D97-AF65-F5344CB8AC3E}">
        <p14:creationId xmlns:p14="http://schemas.microsoft.com/office/powerpoint/2010/main" val="4184593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743110" y="1124827"/>
            <a:ext cx="310923" cy="5733173"/>
          </a:xfrm>
          <a:prstGeom prst="rect">
            <a:avLst/>
          </a:prstGeom>
        </p:spPr>
      </p:pic>
      <p:sp>
        <p:nvSpPr>
          <p:cNvPr id="4" name="Rectangle 6"/>
          <p:cNvSpPr txBox="1">
            <a:spLocks noChangeArrowheads="1"/>
          </p:cNvSpPr>
          <p:nvPr/>
        </p:nvSpPr>
        <p:spPr>
          <a:xfrm>
            <a:off x="381000" y="1524000"/>
            <a:ext cx="5410200" cy="1981200"/>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4400" b="1" spc="600" dirty="0">
                <a:solidFill>
                  <a:srgbClr val="002868"/>
                </a:solidFill>
                <a:latin typeface="Montserrat" panose="00000500000000000000" pitchFamily="50" charset="0"/>
              </a:rPr>
              <a:t>WHAT ARE TEXPRESS LANES?</a:t>
            </a:r>
          </a:p>
        </p:txBody>
      </p:sp>
      <p:sp>
        <p:nvSpPr>
          <p:cNvPr id="2" name="Rectangle 1"/>
          <p:cNvSpPr/>
          <p:nvPr/>
        </p:nvSpPr>
        <p:spPr>
          <a:xfrm>
            <a:off x="413528" y="3733800"/>
            <a:ext cx="4006072" cy="2252924"/>
          </a:xfrm>
          <a:prstGeom prst="rect">
            <a:avLst/>
          </a:prstGeom>
        </p:spPr>
        <p:txBody>
          <a:bodyPr wrap="square">
            <a:spAutoFit/>
          </a:bodyPr>
          <a:lstStyle/>
          <a:p>
            <a:pPr>
              <a:lnSpc>
                <a:spcPct val="130000"/>
              </a:lnSpc>
            </a:pPr>
            <a:r>
              <a:rPr lang="en-US" sz="1800" b="1" dirty="0">
                <a:solidFill>
                  <a:srgbClr val="002868"/>
                </a:solidFill>
                <a:latin typeface="Montserrat Light" panose="00000400000000000000" pitchFamily="50" charset="0"/>
              </a:rPr>
              <a:t>TEXpress Lanes are unique toll lanes that are built within an existing highway. They add additional capacity to the highway to accommodate more traffic to relieve congestion. </a:t>
            </a:r>
          </a:p>
        </p:txBody>
      </p:sp>
      <p:sp>
        <p:nvSpPr>
          <p:cNvPr id="6" name="Rectangle 5"/>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txBox="1">
            <a:spLocks noChangeArrowheads="1"/>
          </p:cNvSpPr>
          <p:nvPr/>
        </p:nvSpPr>
        <p:spPr>
          <a:xfrm>
            <a:off x="5867400" y="395514"/>
            <a:ext cx="2781300" cy="557622"/>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16408"/>
          <a:stretch/>
        </p:blipFill>
        <p:spPr>
          <a:xfrm>
            <a:off x="4898572" y="1143001"/>
            <a:ext cx="4245428" cy="571499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6"/>
          <p:cNvSpPr txBox="1">
            <a:spLocks noChangeArrowheads="1"/>
          </p:cNvSpPr>
          <p:nvPr/>
        </p:nvSpPr>
        <p:spPr>
          <a:xfrm>
            <a:off x="631204" y="1117348"/>
            <a:ext cx="7750796" cy="17755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4000" b="1" spc="600" dirty="0">
                <a:solidFill>
                  <a:srgbClr val="002868"/>
                </a:solidFill>
                <a:latin typeface="Montserrat" panose="00000500000000000000" pitchFamily="50" charset="0"/>
              </a:rPr>
              <a:t>HOW DO TEXPRESS LANES WORK?</a:t>
            </a:r>
          </a:p>
        </p:txBody>
      </p:sp>
      <p:pic>
        <p:nvPicPr>
          <p:cNvPr id="8" name="Picture 7"/>
          <p:cNvPicPr>
            <a:picLocks noChangeAspect="1"/>
          </p:cNvPicPr>
          <p:nvPr/>
        </p:nvPicPr>
        <p:blipFill rotWithShape="1">
          <a:blip r:embed="rId3"/>
          <a:srcRect t="71216" b="1"/>
          <a:stretch/>
        </p:blipFill>
        <p:spPr>
          <a:xfrm rot="5400000" flipH="1">
            <a:off x="8199140" y="314230"/>
            <a:ext cx="344690" cy="1545030"/>
          </a:xfrm>
          <a:prstGeom prst="rect">
            <a:avLst/>
          </a:prstGeom>
        </p:spPr>
      </p:pic>
      <p:sp>
        <p:nvSpPr>
          <p:cNvPr id="2" name="Rectangle 1"/>
          <p:cNvSpPr/>
          <p:nvPr/>
        </p:nvSpPr>
        <p:spPr>
          <a:xfrm>
            <a:off x="598895" y="3044400"/>
            <a:ext cx="7907805" cy="932563"/>
          </a:xfrm>
          <a:prstGeom prst="rect">
            <a:avLst/>
          </a:prstGeom>
        </p:spPr>
        <p:txBody>
          <a:bodyPr wrap="square">
            <a:spAutoFit/>
          </a:bodyPr>
          <a:lstStyle/>
          <a:p>
            <a:pPr>
              <a:lnSpc>
                <a:spcPct val="130000"/>
              </a:lnSpc>
            </a:pPr>
            <a:r>
              <a:rPr lang="en-US" sz="1400" b="1" dirty="0">
                <a:solidFill>
                  <a:srgbClr val="002868"/>
                </a:solidFill>
                <a:latin typeface="Montserrat Light" panose="00000400000000000000" pitchFamily="50" charset="0"/>
              </a:rPr>
              <a:t>Pricing on TEXpress Lanes is adjusted based upon the average speed and number of drivers on the TEXpress Lanes. Drivers are notified of the price they will pay on the toll pricing signs prior to entering any segment of the TEXpress Lanes.</a:t>
            </a:r>
          </a:p>
        </p:txBody>
      </p:sp>
      <p:sp>
        <p:nvSpPr>
          <p:cNvPr id="6" name="Rectangle 5"/>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txBox="1">
            <a:spLocks noChangeArrowheads="1"/>
          </p:cNvSpPr>
          <p:nvPr/>
        </p:nvSpPr>
        <p:spPr>
          <a:xfrm>
            <a:off x="5867400" y="395514"/>
            <a:ext cx="2781300" cy="557622"/>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pic>
        <p:nvPicPr>
          <p:cNvPr id="3" name="Picture 2"/>
          <p:cNvPicPr>
            <a:picLocks noChangeAspect="1"/>
          </p:cNvPicPr>
          <p:nvPr/>
        </p:nvPicPr>
        <p:blipFill>
          <a:blip r:embed="rId4"/>
          <a:stretch>
            <a:fillRect/>
          </a:stretch>
        </p:blipFill>
        <p:spPr>
          <a:xfrm>
            <a:off x="631204" y="4481341"/>
            <a:ext cx="7881592" cy="1627022"/>
          </a:xfrm>
          <a:prstGeom prst="rect">
            <a:avLst/>
          </a:prstGeom>
        </p:spPr>
      </p:pic>
    </p:spTree>
    <p:extLst>
      <p:ext uri="{BB962C8B-B14F-4D97-AF65-F5344CB8AC3E}">
        <p14:creationId xmlns:p14="http://schemas.microsoft.com/office/powerpoint/2010/main" val="7431058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RANCHTO" val="262"/>
  <p:tag name="HOTSPOTTYPE" val="DefinedInNavigator"/>
  <p:tag name="DEFINEDINNAVIGATOR"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759EEC4-39D7-42D0-88BB-59F0EA0849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strategy presentation</Template>
  <TotalTime>26501</TotalTime>
  <Words>768</Words>
  <Application>Microsoft Office PowerPoint</Application>
  <PresentationFormat>On-screen Show (4:3)</PresentationFormat>
  <Paragraphs>175</Paragraphs>
  <Slides>21</Slides>
  <Notes>21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Calibri</vt:lpstr>
      <vt:lpstr>Motor Oil 1937 M54</vt:lpstr>
      <vt:lpstr>Montserrat SemiBold</vt:lpstr>
      <vt:lpstr>Calibri Light</vt:lpstr>
      <vt:lpstr>Montserrat</vt:lpstr>
      <vt:lpstr>Montserrat Black</vt:lpstr>
      <vt:lpstr>Franklin Gothic Demi</vt:lpstr>
      <vt:lpstr>Arial Narrow</vt:lpstr>
      <vt:lpstr>Arial</vt:lpstr>
      <vt:lpstr>Montserrat Light</vt:lpstr>
      <vt:lpstr>Times New Roman</vt:lpstr>
      <vt:lpstr>Office Theme</vt:lpstr>
      <vt:lpstr>1_Office Theme</vt:lpstr>
      <vt:lpstr>PowerPoint Presentation</vt:lpstr>
      <vt:lpstr>REGIONAL GROWTH</vt:lpstr>
      <vt:lpstr>PowerPoint Presentation</vt:lpstr>
      <vt:lpstr>CONGESTION LEVELS</vt:lpstr>
      <vt:lpstr>TEXPRESSLANES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Recommending a Strategy</dc:title>
  <dc:creator>Christina Roach</dc:creator>
  <cp:keywords/>
  <cp:lastModifiedBy>Pamela Burns</cp:lastModifiedBy>
  <cp:revision>208</cp:revision>
  <cp:lastPrinted>2017-12-12T21:57:06Z</cp:lastPrinted>
  <dcterms:created xsi:type="dcterms:W3CDTF">2016-10-30T03:28:12Z</dcterms:created>
  <dcterms:modified xsi:type="dcterms:W3CDTF">2020-03-16T16:22:18Z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TC010184381033</vt:lpwstr>
  </property>
</Properties>
</file>