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9" r:id="rId1"/>
  </p:sldMasterIdLst>
  <p:notesMasterIdLst>
    <p:notesMasterId r:id="rId9"/>
  </p:notesMasterIdLst>
  <p:handoutMasterIdLst>
    <p:handoutMasterId r:id="rId10"/>
  </p:handoutMasterIdLst>
  <p:sldIdLst>
    <p:sldId id="268" r:id="rId2"/>
    <p:sldId id="276" r:id="rId3"/>
    <p:sldId id="256" r:id="rId4"/>
    <p:sldId id="257" r:id="rId5"/>
    <p:sldId id="271" r:id="rId6"/>
    <p:sldId id="262" r:id="rId7"/>
    <p:sldId id="272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99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6" autoAdjust="0"/>
    <p:restoredTop sz="94605" autoAdjust="0"/>
  </p:normalViewPr>
  <p:slideViewPr>
    <p:cSldViewPr>
      <p:cViewPr varScale="1">
        <p:scale>
          <a:sx n="88" d="100"/>
          <a:sy n="88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7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3" tIns="45152" rIns="90303" bIns="45152" numCol="1" anchor="t" anchorCtr="0" compatLnSpc="1">
            <a:prstTxWarp prst="textNoShape">
              <a:avLst/>
            </a:prstTxWarp>
          </a:bodyPr>
          <a:lstStyle>
            <a:lvl1pPr defTabSz="903251">
              <a:defRPr sz="1200"/>
            </a:lvl1pPr>
          </a:lstStyle>
          <a:p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36" y="7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3" tIns="45152" rIns="90303" bIns="45152" numCol="1" anchor="t" anchorCtr="0" compatLnSpc="1">
            <a:prstTxWarp prst="textNoShape">
              <a:avLst/>
            </a:prstTxWarp>
          </a:bodyPr>
          <a:lstStyle>
            <a:lvl1pPr algn="r" defTabSz="903251">
              <a:defRPr sz="1200"/>
            </a:lvl1pPr>
          </a:lstStyle>
          <a:p>
            <a:endParaRPr lang="en-US"/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" y="8831897"/>
            <a:ext cx="3038475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3" tIns="45152" rIns="90303" bIns="45152" numCol="1" anchor="b" anchorCtr="0" compatLnSpc="1">
            <a:prstTxWarp prst="textNoShape">
              <a:avLst/>
            </a:prstTxWarp>
          </a:bodyPr>
          <a:lstStyle>
            <a:lvl1pPr defTabSz="903251">
              <a:defRPr sz="1200"/>
            </a:lvl1pPr>
          </a:lstStyle>
          <a:p>
            <a:endParaRPr lang="en-US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36" y="8831897"/>
            <a:ext cx="3038475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3" tIns="45152" rIns="90303" bIns="45152" numCol="1" anchor="b" anchorCtr="0" compatLnSpc="1">
            <a:prstTxWarp prst="textNoShape">
              <a:avLst/>
            </a:prstTxWarp>
          </a:bodyPr>
          <a:lstStyle>
            <a:lvl1pPr algn="r" defTabSz="903251">
              <a:defRPr sz="1200"/>
            </a:lvl1pPr>
          </a:lstStyle>
          <a:p>
            <a:fld id="{96D5822C-46B8-41E1-AFC4-FFC022CFD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0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6888" cy="4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5" tIns="44384" rIns="88765" bIns="44384" numCol="1" anchor="t" anchorCtr="0" compatLnSpc="1">
            <a:prstTxWarp prst="textNoShape">
              <a:avLst/>
            </a:prstTxWarp>
          </a:bodyPr>
          <a:lstStyle>
            <a:lvl1pPr defTabSz="887864"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4"/>
            <a:ext cx="3036888" cy="4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5" tIns="44384" rIns="88765" bIns="44384" numCol="1" anchor="t" anchorCtr="0" compatLnSpc="1">
            <a:prstTxWarp prst="textNoShape">
              <a:avLst/>
            </a:prstTxWarp>
          </a:bodyPr>
          <a:lstStyle>
            <a:lvl1pPr algn="r" defTabSz="887864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700088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740"/>
            <a:ext cx="5607050" cy="418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5" tIns="44384" rIns="88765" bIns="44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897"/>
            <a:ext cx="3036888" cy="4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5" tIns="44384" rIns="88765" bIns="44384" numCol="1" anchor="b" anchorCtr="0" compatLnSpc="1">
            <a:prstTxWarp prst="textNoShape">
              <a:avLst/>
            </a:prstTxWarp>
          </a:bodyPr>
          <a:lstStyle>
            <a:lvl1pPr defTabSz="887864"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1897"/>
            <a:ext cx="3036888" cy="4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5" tIns="44384" rIns="88765" bIns="44384" numCol="1" anchor="b" anchorCtr="0" compatLnSpc="1">
            <a:prstTxWarp prst="textNoShape">
              <a:avLst/>
            </a:prstTxWarp>
          </a:bodyPr>
          <a:lstStyle>
            <a:lvl1pPr algn="r" defTabSz="887864">
              <a:defRPr sz="1200"/>
            </a:lvl1pPr>
          </a:lstStyle>
          <a:p>
            <a:fld id="{7BF12124-6A94-4B56-8F87-DAACB039BE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F564D-2F51-44D7-825A-1D2AC1B06CBD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4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26ACF-A695-4A71-BB7B-3184F62039CE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Policies, Plans, Programs, Projects, Partnerships</a:t>
            </a:r>
          </a:p>
        </p:txBody>
      </p:sp>
    </p:spTree>
    <p:extLst>
      <p:ext uri="{BB962C8B-B14F-4D97-AF65-F5344CB8AC3E}">
        <p14:creationId xmlns:p14="http://schemas.microsoft.com/office/powerpoint/2010/main" val="7176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12124-6A94-4B56-8F87-DAACB039BE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67FE7-FAE4-4262-AA97-9D1641E434BF}" type="slidenum">
              <a:rPr lang="en-US"/>
              <a:pPr/>
              <a:t>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6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41D0-9A57-4A40-83A3-60B8A300B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7BF-E8E7-4DDE-B39E-948A80B3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53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7BF-E8E7-4DDE-B39E-948A80B332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3482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7BF-E8E7-4DDE-B39E-948A80B3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533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7BF-E8E7-4DDE-B39E-948A80B332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1261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07BF-E8E7-4DDE-B39E-948A80B3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09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39D2-FA46-44D9-8BF8-0291F1AD4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397F-FC5F-4075-952D-46671935D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F41-DDD1-4CC8-8C0D-1A691356A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6757-8939-4D98-86A3-DEC5887D6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FD9E-30B6-44D8-B6BF-DB874265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AB41-4D31-4FCE-A33C-CD73F4805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4303-AA41-4517-A5E3-B35985F5B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EE4-1020-4429-A131-08098B7F9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B9F-8845-4E09-BEDF-115D83836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5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DA74-A07B-4A82-8613-4909AA90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8207BF-E8E7-4DDE-B39E-948A80B33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152400" y="571500"/>
            <a:ext cx="7772400" cy="2705100"/>
            <a:chOff x="192" y="120"/>
            <a:chExt cx="4896" cy="170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192" y="120"/>
              <a:ext cx="48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3400" b="1" dirty="0">
                  <a:solidFill>
                    <a:srgbClr val="003399"/>
                  </a:solidFill>
                  <a:latin typeface="Arial" charset="0"/>
                </a:rPr>
                <a:t>Executive Board Orientation</a:t>
              </a: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624" y="1344"/>
              <a:ext cx="40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3200" dirty="0">
                  <a:solidFill>
                    <a:srgbClr val="003399"/>
                  </a:solidFill>
                  <a:latin typeface="Arial" charset="0"/>
                </a:rPr>
                <a:t>Transportation </a:t>
              </a:r>
              <a:r>
                <a:rPr lang="en-US" sz="3200" dirty="0" smtClean="0">
                  <a:solidFill>
                    <a:srgbClr val="003399"/>
                  </a:solidFill>
                  <a:latin typeface="Arial" charset="0"/>
                </a:rPr>
                <a:t>Department:  Role in Selecting and Funding Transportation Projects</a:t>
              </a:r>
              <a:endParaRPr lang="en-US" sz="2800" dirty="0">
                <a:solidFill>
                  <a:srgbClr val="003399"/>
                </a:solidFill>
                <a:latin typeface="Arial" charset="0"/>
              </a:endParaRPr>
            </a:p>
          </p:txBody>
        </p:sp>
      </p:grp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43000" y="5638800"/>
            <a:ext cx="5649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Arial" charset="0"/>
              </a:rPr>
              <a:t>North Central Texas Council of Governments</a:t>
            </a:r>
          </a:p>
          <a:p>
            <a:pPr algn="ctr"/>
            <a:r>
              <a:rPr lang="en-US" sz="2000" b="1" smtClean="0">
                <a:solidFill>
                  <a:srgbClr val="003399"/>
                </a:solidFill>
                <a:latin typeface="Arial" charset="0"/>
              </a:rPr>
              <a:t>July 28, </a:t>
            </a:r>
            <a:r>
              <a:rPr lang="en-US" sz="2000" b="1" dirty="0" smtClean="0">
                <a:solidFill>
                  <a:srgbClr val="003399"/>
                </a:solidFill>
                <a:latin typeface="Arial" charset="0"/>
              </a:rPr>
              <a:t>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6" y="942696"/>
            <a:ext cx="8058727" cy="524155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2077131" y="364191"/>
            <a:ext cx="4844039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Metropolitan Planning Area</a:t>
            </a:r>
          </a:p>
        </p:txBody>
      </p:sp>
      <p:sp>
        <p:nvSpPr>
          <p:cNvPr id="2054" name="AutoShape 13"/>
          <p:cNvSpPr>
            <a:spLocks noChangeAspect="1" noChangeArrowheads="1"/>
          </p:cNvSpPr>
          <p:nvPr/>
        </p:nvSpPr>
        <p:spPr bwMode="auto">
          <a:xfrm>
            <a:off x="430068" y="966508"/>
            <a:ext cx="7696489" cy="524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90373" y="6013591"/>
            <a:ext cx="512638" cy="365125"/>
          </a:xfrm>
        </p:spPr>
        <p:txBody>
          <a:bodyPr/>
          <a:lstStyle/>
          <a:p>
            <a:fld id="{A42E3EE4-1020-4429-A131-08098B7F9621}" type="slidenum">
              <a:rPr lang="en-US" sz="1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" y="3810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charset="0"/>
              </a:rPr>
              <a:t>NCTCOG </a:t>
            </a:r>
            <a:endParaRPr lang="en-US" sz="2800" b="1" dirty="0" smtClean="0">
              <a:solidFill>
                <a:srgbClr val="003399"/>
              </a:solidFill>
              <a:latin typeface="Arial" charset="0"/>
            </a:endParaRPr>
          </a:p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Arial" charset="0"/>
              </a:rPr>
              <a:t>TRANSPORTATION DEPARTMENT</a:t>
            </a:r>
            <a:endParaRPr lang="en-US" sz="28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6200" y="1752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  <a:latin typeface="Arial" charset="0"/>
              </a:rPr>
              <a:t>REGIONAL TRANSPORTATION COUNCIL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2286000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Transportation Actions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Effectiveness</a:t>
            </a:r>
            <a:endParaRPr lang="en-US" b="1" dirty="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Equity</a:t>
            </a:r>
            <a:endParaRPr lang="en-US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038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  <a:latin typeface="Arial" charset="0"/>
              </a:rPr>
              <a:t>EXECUTIVE BOARD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71600" y="4572000"/>
            <a:ext cx="579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Efficiency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Fiduciary Agent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Comprehensive Policy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91400" y="6124575"/>
            <a:ext cx="512638" cy="365125"/>
          </a:xfrm>
        </p:spPr>
        <p:txBody>
          <a:bodyPr/>
          <a:lstStyle/>
          <a:p>
            <a:fld id="{A42E3EE4-1020-4429-A131-08098B7F9621}" type="slidenum">
              <a:rPr lang="en-US" sz="1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14337" y="381000"/>
            <a:ext cx="7053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3399"/>
                </a:solidFill>
                <a:latin typeface="Arial" charset="0"/>
              </a:rPr>
              <a:t>RTC/EXECUTIVE BOARD OVERLAP</a:t>
            </a:r>
            <a:endParaRPr lang="en-US" sz="28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14337" y="1295400"/>
            <a:ext cx="7772400" cy="595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200400" algn="l"/>
                <a:tab pos="4629150" algn="l"/>
              </a:tabLst>
            </a:pPr>
            <a:r>
              <a:rPr lang="en-US" sz="2200" b="1" dirty="0">
                <a:solidFill>
                  <a:srgbClr val="CC0000"/>
                </a:solidFill>
                <a:latin typeface="Arial" charset="0"/>
              </a:rPr>
              <a:t>MEMBER</a:t>
            </a:r>
            <a:r>
              <a:rPr lang="en-US" sz="2200" b="1" dirty="0">
                <a:latin typeface="Arial" charset="0"/>
              </a:rPr>
              <a:t>	</a:t>
            </a:r>
            <a:r>
              <a:rPr lang="en-US" sz="2200" b="1" dirty="0">
                <a:solidFill>
                  <a:srgbClr val="CC0000"/>
                </a:solidFill>
                <a:latin typeface="Arial" charset="0"/>
              </a:rPr>
              <a:t>RTC	EXECUTIVE BOARD </a:t>
            </a:r>
            <a:endParaRPr lang="en-US" sz="2200" b="1" dirty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35000"/>
              </a:lnSpc>
              <a:spcBef>
                <a:spcPts val="1200"/>
              </a:spcBef>
              <a:tabLst>
                <a:tab pos="2971800" algn="l"/>
                <a:tab pos="5029200" algn="l"/>
                <a:tab pos="5943600" algn="l"/>
              </a:tabLst>
            </a:pPr>
            <a:r>
              <a:rPr lang="en-US" sz="2000" b="1" dirty="0" smtClean="0">
                <a:solidFill>
                  <a:srgbClr val="3333CC"/>
                </a:solidFill>
                <a:latin typeface="Arial" charset="0"/>
              </a:rPr>
              <a:t>Lissa Smith	</a:t>
            </a:r>
            <a:r>
              <a:rPr lang="en-US" sz="2000" b="1" dirty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     	      President</a:t>
            </a:r>
            <a:endParaRPr lang="en-US" sz="2000" b="1" dirty="0" smtClean="0">
              <a:solidFill>
                <a:srgbClr val="3333CC"/>
              </a:solidFill>
              <a:latin typeface="Arial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tabLst>
                <a:tab pos="2971800" algn="l"/>
                <a:tab pos="5029200" algn="l"/>
                <a:tab pos="5834063" algn="l"/>
              </a:tabLst>
            </a:pPr>
            <a:r>
              <a:rPr lang="en-US" sz="2000" b="1" dirty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John Horn	Alternate	 Past President</a:t>
            </a:r>
          </a:p>
          <a:p>
            <a:pPr>
              <a:lnSpc>
                <a:spcPct val="135000"/>
              </a:lnSpc>
              <a:spcBef>
                <a:spcPts val="600"/>
              </a:spcBef>
              <a:tabLst>
                <a:tab pos="2971800" algn="l"/>
                <a:tab pos="5029200" algn="l"/>
                <a:tab pos="5834063" algn="l"/>
              </a:tabLst>
            </a:pP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Clay Jenkins	      		             </a:t>
            </a:r>
          </a:p>
          <a:p>
            <a:pPr>
              <a:lnSpc>
                <a:spcPct val="135000"/>
              </a:lnSpc>
              <a:spcBef>
                <a:spcPts val="600"/>
              </a:spcBef>
              <a:tabLst>
                <a:tab pos="2971800" algn="l"/>
                <a:tab pos="5029200" algn="l"/>
                <a:tab pos="5834063" algn="l"/>
              </a:tabLst>
            </a:pPr>
            <a:r>
              <a:rPr lang="en-US" sz="2000" b="1" dirty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Lee </a:t>
            </a:r>
            <a:r>
              <a:rPr lang="en-US" sz="2000" b="1" dirty="0" err="1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Kleinman</a:t>
            </a:r>
            <a:r>
              <a:rPr lang="en-US" sz="2000" b="1" dirty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	                                       </a:t>
            </a:r>
          </a:p>
          <a:p>
            <a:pPr>
              <a:lnSpc>
                <a:spcPct val="135000"/>
              </a:lnSpc>
              <a:spcBef>
                <a:spcPts val="600"/>
              </a:spcBef>
              <a:tabLst>
                <a:tab pos="2971800" algn="l"/>
                <a:tab pos="5029200" algn="l"/>
                <a:tab pos="5834063" algn="l"/>
              </a:tabLst>
            </a:pP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B</a:t>
            </a:r>
            <a:r>
              <a:rPr lang="en-US" sz="2000" b="1" dirty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. Glen Whitley       	      	   </a:t>
            </a: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	</a:t>
            </a:r>
            <a:r>
              <a:rPr lang="en-US" sz="2000" b="1" dirty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 </a:t>
            </a:r>
            <a:endParaRPr lang="en-US" sz="2000" b="1" dirty="0">
              <a:solidFill>
                <a:srgbClr val="3333CC"/>
              </a:solidFill>
              <a:latin typeface="Arial" charset="0"/>
              <a:sym typeface="Wingdings 2" pitchFamily="18" charset="2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tabLst>
                <a:tab pos="2971800" algn="l"/>
                <a:tab pos="5029200" algn="l"/>
                <a:tab pos="5943600" algn="l"/>
              </a:tabLst>
            </a:pPr>
            <a:r>
              <a:rPr lang="en-US" sz="2000" b="1" dirty="0">
                <a:solidFill>
                  <a:srgbClr val="3333CC"/>
                </a:solidFill>
                <a:latin typeface="Arial" charset="0"/>
              </a:rPr>
              <a:t>Kathryn Wilemon 	      </a:t>
            </a:r>
            <a:r>
              <a:rPr lang="en-US" sz="2000" b="1" dirty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                                 </a:t>
            </a:r>
          </a:p>
          <a:p>
            <a:pPr>
              <a:lnSpc>
                <a:spcPct val="135000"/>
              </a:lnSpc>
              <a:spcBef>
                <a:spcPts val="600"/>
              </a:spcBef>
              <a:tabLst>
                <a:tab pos="2971800" algn="l"/>
                <a:tab pos="5029200" algn="l"/>
                <a:tab pos="5943600" algn="l"/>
              </a:tabLst>
            </a:pP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Kelly Allen Gray	Alternate                          </a:t>
            </a:r>
          </a:p>
          <a:p>
            <a:pPr>
              <a:lnSpc>
                <a:spcPct val="135000"/>
              </a:lnSpc>
              <a:spcBef>
                <a:spcPts val="600"/>
              </a:spcBef>
              <a:tabLst>
                <a:tab pos="2971800" algn="l"/>
                <a:tab pos="5029200" algn="l"/>
                <a:tab pos="5943600" algn="l"/>
              </a:tabLst>
            </a:pP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Bobbie </a:t>
            </a:r>
            <a:r>
              <a:rPr lang="en-US" sz="2000" b="1" dirty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Mitchell </a:t>
            </a: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               Alternate                          </a:t>
            </a:r>
          </a:p>
          <a:p>
            <a:pPr>
              <a:lnSpc>
                <a:spcPct val="135000"/>
              </a:lnSpc>
              <a:spcBef>
                <a:spcPts val="600"/>
              </a:spcBef>
              <a:tabLst>
                <a:tab pos="2971800" algn="l"/>
                <a:tab pos="5029200" algn="l"/>
                <a:tab pos="5943600" algn="l"/>
              </a:tabLst>
            </a:pP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Ray Smith	Alternate	            </a:t>
            </a:r>
          </a:p>
          <a:p>
            <a:pPr>
              <a:lnSpc>
                <a:spcPct val="135000"/>
              </a:lnSpc>
              <a:spcBef>
                <a:spcPts val="600"/>
              </a:spcBef>
              <a:tabLst>
                <a:tab pos="2971800" algn="l"/>
                <a:tab pos="5029200" algn="l"/>
                <a:tab pos="5943600" algn="l"/>
              </a:tabLst>
            </a:pP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Bruce Wood</a:t>
            </a:r>
            <a:r>
              <a:rPr lang="en-US" sz="2000" b="1" dirty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	Alternate	</a:t>
            </a:r>
            <a:r>
              <a:rPr lang="en-US" sz="2000" b="1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            </a:t>
            </a:r>
          </a:p>
          <a:p>
            <a:pPr>
              <a:lnSpc>
                <a:spcPct val="135000"/>
              </a:lnSpc>
              <a:spcBef>
                <a:spcPts val="800"/>
              </a:spcBef>
              <a:tabLst>
                <a:tab pos="2971800" algn="l"/>
                <a:tab pos="5029200" algn="l"/>
                <a:tab pos="5943600" algn="l"/>
              </a:tabLst>
            </a:pPr>
            <a:endParaRPr lang="en-US" sz="2000" b="1" dirty="0">
              <a:solidFill>
                <a:srgbClr val="3333CC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1828800"/>
            <a:ext cx="7620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06756" y="6400800"/>
            <a:ext cx="512638" cy="365125"/>
          </a:xfrm>
        </p:spPr>
        <p:txBody>
          <a:bodyPr/>
          <a:lstStyle/>
          <a:p>
            <a:fld id="{A42E3EE4-1020-4429-A131-08098B7F9621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8600" y="279737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charset="0"/>
              </a:rPr>
              <a:t>INGREDIENTS OF SUCCESS:  </a:t>
            </a:r>
            <a:endParaRPr lang="en-US" sz="2800" b="1" dirty="0" smtClean="0">
              <a:solidFill>
                <a:srgbClr val="003399"/>
              </a:solidFill>
              <a:latin typeface="Arial" charset="0"/>
            </a:endParaRPr>
          </a:p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Arial" charset="0"/>
              </a:rPr>
              <a:t>HISTORICAL </a:t>
            </a:r>
            <a:r>
              <a:rPr lang="en-US" sz="2800" b="1" dirty="0">
                <a:solidFill>
                  <a:srgbClr val="003399"/>
                </a:solidFill>
                <a:latin typeface="Arial" charset="0"/>
              </a:rPr>
              <a:t>FOUNDATION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1601053"/>
            <a:ext cx="8305800" cy="44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3225" indent="-403225">
              <a:spcBef>
                <a:spcPts val="2800"/>
              </a:spcBef>
              <a:tabLst>
                <a:tab pos="401638" algn="l"/>
              </a:tabLst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Federal Regulation/Governor Consensus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for Metropolitan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Planning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Organizations</a:t>
            </a:r>
          </a:p>
          <a:p>
            <a:pPr>
              <a:spcBef>
                <a:spcPts val="2800"/>
              </a:spcBef>
              <a:tabLst>
                <a:tab pos="401638" algn="l"/>
              </a:tabLst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Innovative Funding Opportunities</a:t>
            </a:r>
          </a:p>
          <a:p>
            <a:pPr>
              <a:spcBef>
                <a:spcPts val="2800"/>
              </a:spcBef>
              <a:tabLst>
                <a:tab pos="401638" algn="l"/>
              </a:tabLst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Regional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Transportation Council and Executive 	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Board with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Strong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Leadership</a:t>
            </a:r>
          </a:p>
          <a:p>
            <a:pPr marL="403225" indent="-403225">
              <a:spcBef>
                <a:spcPts val="2800"/>
              </a:spcBef>
              <a:tabLst>
                <a:tab pos="401638" algn="l"/>
              </a:tabLst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Experienced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Senior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Staff:  Programs, Projects,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          and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Compliance</a:t>
            </a:r>
          </a:p>
          <a:p>
            <a:pPr>
              <a:spcBef>
                <a:spcPts val="2800"/>
              </a:spcBef>
              <a:tabLst>
                <a:tab pos="401638" algn="l"/>
              </a:tabLst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State with Delegated Project Authority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91400" y="6060438"/>
            <a:ext cx="512638" cy="365125"/>
          </a:xfrm>
        </p:spPr>
        <p:txBody>
          <a:bodyPr/>
          <a:lstStyle/>
          <a:p>
            <a:fld id="{A42E3EE4-1020-4429-A131-08098B7F9621}" type="slidenum">
              <a:rPr lang="en-US" sz="1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228600" y="50165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EXECUTIVE BOARD </a:t>
            </a:r>
          </a:p>
          <a:p>
            <a:pPr algn="ctr"/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COMPREHENSIVE POLICY DEVELOPMENT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6781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Air Quality</a:t>
            </a:r>
          </a:p>
          <a:p>
            <a:pPr>
              <a:spcBef>
                <a:spcPct val="100000"/>
              </a:spcBef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Land Use/Transportation Interface</a:t>
            </a:r>
            <a:endParaRPr lang="en-US" b="1" dirty="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ct val="100000"/>
              </a:spcBef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Information</a:t>
            </a:r>
          </a:p>
          <a:p>
            <a:pPr>
              <a:spcBef>
                <a:spcPct val="100000"/>
              </a:spcBef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Training</a:t>
            </a:r>
          </a:p>
          <a:p>
            <a:pPr>
              <a:spcBef>
                <a:spcPct val="100000"/>
              </a:spcBef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Money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87481" y="6075363"/>
            <a:ext cx="512638" cy="365125"/>
          </a:xfrm>
        </p:spPr>
        <p:txBody>
          <a:bodyPr/>
          <a:lstStyle/>
          <a:p>
            <a:fld id="{A42E3EE4-1020-4429-A131-08098B7F9621}" type="slidenum">
              <a:rPr lang="en-US" sz="1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-76200" y="381000"/>
            <a:ext cx="7490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  <a:latin typeface="Arial" charset="0"/>
              </a:rPr>
              <a:t>SELECTIVE PRODUCTS AND SERVICES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1454560"/>
            <a:ext cx="7848600" cy="411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800"/>
              </a:spcBef>
              <a:tabLst>
                <a:tab pos="401638" algn="l"/>
              </a:tabLst>
            </a:pPr>
            <a:r>
              <a:rPr lang="en-US" b="1" dirty="0">
                <a:solidFill>
                  <a:srgbClr val="3333CC"/>
                </a:solidFill>
                <a:latin typeface="Arial" charset="0"/>
              </a:rPr>
              <a:t>Executive Board Strategic Plan</a:t>
            </a:r>
          </a:p>
          <a:p>
            <a:pPr marL="403225" indent="-403225">
              <a:spcBef>
                <a:spcPts val="2800"/>
              </a:spcBef>
              <a:tabLst>
                <a:tab pos="401638" algn="l"/>
              </a:tabLst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New Metropolitan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Transportation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Plan:  Mobility 2040</a:t>
            </a:r>
          </a:p>
          <a:p>
            <a:pPr marL="403225" indent="-403225">
              <a:spcBef>
                <a:spcPts val="2800"/>
              </a:spcBef>
              <a:tabLst>
                <a:tab pos="401638" algn="l"/>
              </a:tabLst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New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Transportation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Improvement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Program:  FY2017-FY2020</a:t>
            </a:r>
            <a:endParaRPr lang="en-US" b="1" dirty="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ts val="2800"/>
              </a:spcBef>
              <a:tabLst>
                <a:tab pos="401638" algn="l"/>
              </a:tabLst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New Air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Quality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Conformity:  Pending </a:t>
            </a:r>
            <a:endParaRPr lang="en-US" b="1" dirty="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ts val="2800"/>
              </a:spcBef>
              <a:tabLst>
                <a:tab pos="401638" algn="l"/>
              </a:tabLst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Technical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Tools (Models, Safety,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</a:rPr>
              <a:t>Finance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14514" y="6053534"/>
            <a:ext cx="512638" cy="365125"/>
          </a:xfrm>
        </p:spPr>
        <p:txBody>
          <a:bodyPr/>
          <a:lstStyle/>
          <a:p>
            <a:fld id="{A42E3EE4-1020-4429-A131-08098B7F9621}" type="slidenum">
              <a:rPr lang="en-US" sz="1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3324</TotalTime>
  <Words>138</Words>
  <Application>Microsoft Office PowerPoint</Application>
  <PresentationFormat>On-screen Show (4:3)</PresentationFormat>
  <Paragraphs>58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NCTCOG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fbishop</dc:creator>
  <cp:lastModifiedBy>Vercie Pruitt-Jenkins</cp:lastModifiedBy>
  <cp:revision>135</cp:revision>
  <cp:lastPrinted>2016-07-08T20:06:55Z</cp:lastPrinted>
  <dcterms:created xsi:type="dcterms:W3CDTF">2004-07-21T18:31:41Z</dcterms:created>
  <dcterms:modified xsi:type="dcterms:W3CDTF">2016-07-14T22:38:06Z</dcterms:modified>
</cp:coreProperties>
</file>