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28016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4F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3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green@nctcog.or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98"/>
            <a:ext cx="12801600" cy="7772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28060" y="4008119"/>
            <a:ext cx="2528316" cy="23394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es-ES_tradnl" sz="900" dirty="0">
                <a:solidFill>
                  <a:srgbClr val="3A42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Financiado en parte por Salud y Servicios </a:t>
            </a:r>
          </a:p>
          <a:p>
            <a:pPr indent="0" algn="ctr"/>
            <a:r>
              <a:rPr lang="es-ES_tradnl" sz="900" dirty="0">
                <a:solidFill>
                  <a:srgbClr val="3A42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Humanos de Texas</a:t>
            </a:r>
          </a:p>
        </p:txBody>
      </p:sp>
      <p:sp>
        <p:nvSpPr>
          <p:cNvPr id="4" name="Rectangle 3"/>
          <p:cNvSpPr/>
          <p:nvPr/>
        </p:nvSpPr>
        <p:spPr>
          <a:xfrm>
            <a:off x="8368145" y="3977640"/>
            <a:ext cx="979055" cy="1147572"/>
          </a:xfrm>
          <a:prstGeom prst="rect">
            <a:avLst/>
          </a:prstGeom>
          <a:solidFill>
            <a:srgbClr val="4D5890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7000"/>
              </a:lnSpc>
            </a:pPr>
            <a:r>
              <a:rPr lang="es-ES_tradnl" sz="1200">
                <a:solidFill>
                  <a:srgbClr val="FFFFFF"/>
                </a:solidFill>
                <a:latin typeface="Arial"/>
              </a:rPr>
              <a:t>Un programa del Consejo de Gobiernos del Centro Norte de Texas</a:t>
            </a:r>
            <a:endParaRPr lang="en-US" sz="1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2820" y="278479"/>
            <a:ext cx="2543556" cy="17449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1200"/>
              </a:lnSpc>
              <a:spcAft>
                <a:spcPts val="490"/>
              </a:spcAft>
            </a:pPr>
            <a:r>
              <a:rPr lang="es-ES_tradnl" sz="1100" dirty="0">
                <a:solidFill>
                  <a:srgbClr val="3A42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Agencia de Ancianidad del Área del Centro Norte de Texas es una organización regional que planifica, coordina y brinda servicios para personas de 60 años o más y sus cuidadores familiares.</a:t>
            </a:r>
            <a:r>
              <a:rPr lang="en-US" sz="1100" dirty="0">
                <a:solidFill>
                  <a:srgbClr val="3A42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100" dirty="0">
                <a:solidFill>
                  <a:srgbClr val="3A42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Agencia presta servicios a los residentes de los 14 condados que rodean el área de Dallas/Fort Worth.</a:t>
            </a:r>
          </a:p>
          <a:p>
            <a:pPr indent="0">
              <a:lnSpc>
                <a:spcPts val="1200"/>
              </a:lnSpc>
            </a:pPr>
            <a:r>
              <a:rPr lang="es-ES_tradnl" sz="1100" dirty="0">
                <a:solidFill>
                  <a:srgbClr val="3A42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obtener más información sobre los servicios a través de la Agencia de Ancianidad del Área del Centro Norte de Texas, llame al:</a:t>
            </a:r>
          </a:p>
        </p:txBody>
      </p:sp>
      <p:sp>
        <p:nvSpPr>
          <p:cNvPr id="6" name="Rectangle 5"/>
          <p:cNvSpPr/>
          <p:nvPr/>
        </p:nvSpPr>
        <p:spPr>
          <a:xfrm>
            <a:off x="4276344" y="2651760"/>
            <a:ext cx="1304324" cy="5029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200"/>
              </a:lnSpc>
            </a:pPr>
            <a:r>
              <a:rPr lang="es-ES_tradnl" sz="1100" dirty="0">
                <a:solidFill>
                  <a:srgbClr val="3A42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Horario de atención:</a:t>
            </a:r>
            <a:r>
              <a:rPr lang="en-US" sz="1100" dirty="0">
                <a:solidFill>
                  <a:srgbClr val="3A42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100" dirty="0">
                <a:solidFill>
                  <a:srgbClr val="3A42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Lunes a viernes</a:t>
            </a:r>
          </a:p>
          <a:p>
            <a:pPr indent="0" algn="ctr">
              <a:lnSpc>
                <a:spcPts val="1200"/>
              </a:lnSpc>
            </a:pPr>
            <a:r>
              <a:rPr lang="es-ES_tradnl" sz="1100" dirty="0">
                <a:solidFill>
                  <a:srgbClr val="3A42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8 a. m. a 5 p. m.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42894" y="6490969"/>
            <a:ext cx="2880360" cy="858521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ct val="106000"/>
              </a:lnSpc>
            </a:pPr>
            <a:r>
              <a:rPr lang="es-ES_tradnl" sz="900" dirty="0">
                <a:solidFill>
                  <a:srgbClr val="3A42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P.O. Box 5888 • Arlington, TX 76005-5888</a:t>
            </a:r>
            <a:endParaRPr lang="en-US" sz="900" dirty="0">
              <a:solidFill>
                <a:srgbClr val="3A42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>
              <a:lnSpc>
                <a:spcPct val="106000"/>
              </a:lnSpc>
            </a:pPr>
            <a:r>
              <a:rPr lang="es-ES_tradnl" sz="900" dirty="0">
                <a:solidFill>
                  <a:srgbClr val="3A42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 .: 1-800-272-3921</a:t>
            </a:r>
            <a:endParaRPr lang="en-US" sz="900" dirty="0">
              <a:solidFill>
                <a:srgbClr val="3A42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>
              <a:lnSpc>
                <a:spcPct val="106000"/>
              </a:lnSpc>
            </a:pPr>
            <a:r>
              <a:rPr lang="es-ES_tradnl" sz="900" dirty="0">
                <a:solidFill>
                  <a:srgbClr val="3A42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Fax: (817) 695-9274</a:t>
            </a:r>
            <a:endParaRPr lang="en-US" sz="900" dirty="0">
              <a:solidFill>
                <a:srgbClr val="3A42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>
              <a:lnSpc>
                <a:spcPct val="106000"/>
              </a:lnSpc>
            </a:pPr>
            <a:r>
              <a:rPr lang="es-ES_tradnl" sz="900" dirty="0">
                <a:solidFill>
                  <a:srgbClr val="3A42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Sitio web </a:t>
            </a:r>
            <a:r>
              <a:rPr lang="es-ES_tradnl" sz="900" b="1" dirty="0">
                <a:solidFill>
                  <a:srgbClr val="3A42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https://www.nctcog.org/aging-services</a:t>
            </a:r>
          </a:p>
          <a:p>
            <a:pPr indent="0" algn="ctr">
              <a:lnSpc>
                <a:spcPct val="106000"/>
              </a:lnSpc>
            </a:pPr>
            <a:r>
              <a:rPr lang="es-ES_tradnl" sz="900" dirty="0">
                <a:solidFill>
                  <a:srgbClr val="3A42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 electrónico: dgreen@nctcog.org</a:t>
            </a:r>
            <a:endParaRPr lang="en-US" sz="900" dirty="0">
              <a:solidFill>
                <a:srgbClr val="3A4280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7299960"/>
            <a:ext cx="312420" cy="990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800" dirty="0">
                <a:solidFill>
                  <a:srgbClr val="3A4280"/>
                </a:solidFill>
                <a:latin typeface="Arial"/>
              </a:rPr>
              <a:t>7/20</a:t>
            </a:r>
          </a:p>
        </p:txBody>
      </p:sp>
      <p:sp>
        <p:nvSpPr>
          <p:cNvPr id="9" name="Rectangle 8"/>
          <p:cNvSpPr/>
          <p:nvPr/>
        </p:nvSpPr>
        <p:spPr>
          <a:xfrm>
            <a:off x="4072128" y="2362200"/>
            <a:ext cx="1421892" cy="2209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n-US" sz="1400" b="1" dirty="0">
                <a:solidFill>
                  <a:srgbClr val="3A4280"/>
                </a:solidFill>
                <a:latin typeface="Arial"/>
              </a:rPr>
              <a:t>1(800) 272-3921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51249" y="461598"/>
            <a:ext cx="2178095" cy="434340"/>
          </a:xfrm>
          <a:prstGeom prst="rect">
            <a:avLst/>
          </a:prstGeom>
          <a:solidFill>
            <a:srgbClr val="BE631A"/>
          </a:solidFill>
        </p:spPr>
        <p:txBody>
          <a:bodyPr lIns="0" tIns="0" rIns="0" bIns="0">
            <a:noAutofit/>
          </a:bodyPr>
          <a:lstStyle/>
          <a:p>
            <a:pPr indent="0" algn="r">
              <a:lnSpc>
                <a:spcPct val="107000"/>
              </a:lnSpc>
            </a:pPr>
            <a:r>
              <a:rPr lang="es-ES_tradnl" sz="1300" dirty="0">
                <a:solidFill>
                  <a:srgbClr val="FFFFFF"/>
                </a:solidFill>
                <a:latin typeface="Arial"/>
              </a:rPr>
              <a:t>Agencia de Ancianidad del Área Centro-Norte de Texas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41930" y="201549"/>
            <a:ext cx="2702560" cy="7162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95000"/>
              </a:lnSpc>
            </a:pPr>
            <a:r>
              <a:rPr lang="es-ES_tradnl" sz="1200" b="1" i="1" dirty="0">
                <a:solidFill>
                  <a:srgbClr val="3A4280"/>
                </a:solidFill>
                <a:latin typeface="Arial"/>
              </a:rPr>
              <a:t>L</a:t>
            </a:r>
            <a:r>
              <a:rPr lang="es-ES_tradnl" sz="1200" i="1" dirty="0">
                <a:solidFill>
                  <a:srgbClr val="3A4280"/>
                </a:solidFill>
                <a:latin typeface="Arial"/>
              </a:rPr>
              <a:t>a Agencia de Ancianidad del Área del Centro Norte de Texas brinda servicios para ayudar a mantener la salud, obtener beneficios públicos y privados y proteger los derechos.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27001" y="1192530"/>
            <a:ext cx="1804416" cy="1752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s-ES_tradnl" sz="1100" b="1" dirty="0">
                <a:solidFill>
                  <a:srgbClr val="C74F14"/>
                </a:solidFill>
                <a:latin typeface="Arial"/>
              </a:rPr>
              <a:t>¿Quién es elegible para recibir</a:t>
            </a:r>
          </a:p>
          <a:p>
            <a:pPr indent="0"/>
            <a:r>
              <a:rPr lang="es-ES_tradnl" sz="1100" b="1" dirty="0">
                <a:solidFill>
                  <a:srgbClr val="C74F14"/>
                </a:solidFill>
                <a:latin typeface="Arial"/>
              </a:rPr>
              <a:t> Los servicios?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875520" y="2912332"/>
            <a:ext cx="1836420" cy="1798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s-ES_tradnl" sz="1100" b="1" dirty="0">
                <a:solidFill>
                  <a:srgbClr val="C74F14"/>
                </a:solidFill>
                <a:latin typeface="Arial"/>
              </a:rPr>
              <a:t>¿Qué servicios hay disponibles?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875520" y="3162300"/>
            <a:ext cx="2583180" cy="44196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8000"/>
              </a:lnSpc>
              <a:spcAft>
                <a:spcPts val="630"/>
              </a:spcAft>
            </a:pPr>
            <a:r>
              <a:rPr lang="es-ES_tradnl" sz="1100" b="1" dirty="0">
                <a:solidFill>
                  <a:srgbClr val="3A4280"/>
                </a:solidFill>
                <a:latin typeface="Arial"/>
              </a:rPr>
              <a:t>Asesoramiento sobre beneficios:</a:t>
            </a:r>
            <a:r>
              <a:rPr lang="es-ES_tradnl" sz="1100" dirty="0">
                <a:solidFill>
                  <a:srgbClr val="3A4280"/>
                </a:solidFill>
                <a:latin typeface="Arial"/>
              </a:rPr>
              <a:t> ayuda para comprender y solicitar beneficios públicos y privados</a:t>
            </a:r>
          </a:p>
          <a:p>
            <a:pPr indent="0">
              <a:lnSpc>
                <a:spcPct val="107000"/>
              </a:lnSpc>
              <a:spcAft>
                <a:spcPts val="630"/>
              </a:spcAft>
            </a:pPr>
            <a:r>
              <a:rPr lang="es-ES_tradnl" sz="1100" b="1" dirty="0">
                <a:solidFill>
                  <a:srgbClr val="3A4280"/>
                </a:solidFill>
                <a:latin typeface="Arial"/>
              </a:rPr>
              <a:t>Coordinación de atención:</a:t>
            </a:r>
            <a:r>
              <a:rPr lang="es-ES_tradnl" sz="1100" dirty="0">
                <a:solidFill>
                  <a:srgbClr val="3A4280"/>
                </a:solidFill>
                <a:latin typeface="Arial"/>
              </a:rPr>
              <a:t> ayuda a conectar a las personas mayores frágiles con los servicios que les permitan vivir de manera independiente.</a:t>
            </a:r>
            <a:r>
              <a:rPr lang="en-US" sz="1100" dirty="0">
                <a:solidFill>
                  <a:srgbClr val="3A4280"/>
                </a:solidFill>
                <a:latin typeface="Arial"/>
              </a:rPr>
              <a:t> </a:t>
            </a:r>
            <a:r>
              <a:rPr lang="es-ES_tradnl" sz="1100" dirty="0">
                <a:solidFill>
                  <a:srgbClr val="3A4280"/>
                </a:solidFill>
                <a:latin typeface="Arial"/>
              </a:rPr>
              <a:t>Los servicios pueden incluir sistemas de respuesta a emergencias, medicamentos, equipos médicos y reparaciones residenciales.</a:t>
            </a:r>
          </a:p>
          <a:p>
            <a:pPr indent="0">
              <a:lnSpc>
                <a:spcPct val="107000"/>
              </a:lnSpc>
              <a:spcAft>
                <a:spcPts val="630"/>
              </a:spcAft>
            </a:pPr>
            <a:r>
              <a:rPr lang="es-ES_tradnl" sz="1100" b="1" dirty="0">
                <a:solidFill>
                  <a:srgbClr val="3A4280"/>
                </a:solidFill>
                <a:latin typeface="Arial"/>
              </a:rPr>
              <a:t>Apoyo para cuidadores: </a:t>
            </a:r>
            <a:r>
              <a:rPr lang="es-ES_tradnl" sz="1100" dirty="0">
                <a:solidFill>
                  <a:srgbClr val="3A4280"/>
                </a:solidFill>
                <a:latin typeface="Arial"/>
              </a:rPr>
              <a:t>servicios de información y relevo para ayudar a los cuidadores a satisfacer sus propias necesidades, así como las de los miembros mayores de la familia.</a:t>
            </a:r>
          </a:p>
          <a:p>
            <a:pPr indent="0">
              <a:lnSpc>
                <a:spcPct val="108000"/>
              </a:lnSpc>
              <a:spcAft>
                <a:spcPts val="630"/>
              </a:spcAft>
            </a:pPr>
            <a:r>
              <a:rPr lang="es-ES_tradnl" sz="1100" b="1" dirty="0">
                <a:solidFill>
                  <a:srgbClr val="3A4280"/>
                </a:solidFill>
                <a:latin typeface="Arial"/>
              </a:rPr>
              <a:t>Abuelos que crían nietos:</a:t>
            </a:r>
            <a:r>
              <a:rPr lang="es-ES_tradnl" sz="1100" dirty="0">
                <a:solidFill>
                  <a:srgbClr val="3A4280"/>
                </a:solidFill>
                <a:latin typeface="Arial"/>
              </a:rPr>
              <a:t> información sobre beneficios y opciones legales.</a:t>
            </a:r>
          </a:p>
          <a:p>
            <a:pPr indent="0">
              <a:lnSpc>
                <a:spcPct val="107000"/>
              </a:lnSpc>
              <a:spcAft>
                <a:spcPts val="840"/>
              </a:spcAft>
            </a:pPr>
            <a:r>
              <a:rPr lang="es-ES_tradnl" sz="1100" b="1" dirty="0">
                <a:solidFill>
                  <a:srgbClr val="3A4280"/>
                </a:solidFill>
                <a:latin typeface="Arial"/>
              </a:rPr>
              <a:t>Proveemos información y recursos </a:t>
            </a:r>
            <a:r>
              <a:rPr lang="es-ES_tradnl" sz="1100" dirty="0">
                <a:solidFill>
                  <a:srgbClr val="3A4280"/>
                </a:solidFill>
                <a:latin typeface="Arial"/>
              </a:rPr>
              <a:t>para programas federales, estatales y locales.</a:t>
            </a:r>
          </a:p>
          <a:p>
            <a:pPr indent="0">
              <a:lnSpc>
                <a:spcPct val="107000"/>
              </a:lnSpc>
            </a:pPr>
            <a:r>
              <a:rPr lang="es-ES_tradnl" sz="1100" b="1" dirty="0">
                <a:solidFill>
                  <a:srgbClr val="3A4280"/>
                </a:solidFill>
                <a:latin typeface="Arial"/>
              </a:rPr>
              <a:t>Asistencia legal:</a:t>
            </a:r>
            <a:r>
              <a:rPr lang="es-ES_tradnl" sz="1100" dirty="0">
                <a:solidFill>
                  <a:srgbClr val="3A4280"/>
                </a:solidFill>
                <a:latin typeface="Arial"/>
              </a:rPr>
              <a:t> información sobre servicios legales, remisiones a abogados y ayuda con los honorarios legales.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878930" y="1577415"/>
            <a:ext cx="2567940" cy="9525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7000"/>
              </a:lnSpc>
            </a:pPr>
            <a:r>
              <a:rPr lang="es-ES_tradnl" sz="1100" dirty="0">
                <a:solidFill>
                  <a:srgbClr val="3A4280"/>
                </a:solidFill>
                <a:latin typeface="Arial"/>
              </a:rPr>
              <a:t>Los servicios están disponibles para personas mayores de 60 años y sus cuidadores familiares que viven en los condados de </a:t>
            </a:r>
            <a:r>
              <a:rPr lang="es-ES_tradnl" sz="1100" dirty="0" err="1">
                <a:solidFill>
                  <a:srgbClr val="3A4280"/>
                </a:solidFill>
                <a:latin typeface="Arial"/>
              </a:rPr>
              <a:t>Collin</a:t>
            </a:r>
            <a:r>
              <a:rPr lang="es-ES_tradnl" sz="1100" dirty="0">
                <a:solidFill>
                  <a:srgbClr val="3A4280"/>
                </a:solidFill>
                <a:latin typeface="Arial"/>
              </a:rPr>
              <a:t>, Denton, Ellis, </a:t>
            </a:r>
            <a:r>
              <a:rPr lang="es-ES_tradnl" sz="1100" dirty="0" err="1">
                <a:solidFill>
                  <a:srgbClr val="3A4280"/>
                </a:solidFill>
                <a:latin typeface="Arial"/>
              </a:rPr>
              <a:t>Erath</a:t>
            </a:r>
            <a:r>
              <a:rPr lang="es-ES_tradnl" sz="1100" dirty="0">
                <a:solidFill>
                  <a:srgbClr val="3A4280"/>
                </a:solidFill>
                <a:latin typeface="Arial"/>
              </a:rPr>
              <a:t>, Hood, </a:t>
            </a:r>
            <a:r>
              <a:rPr lang="es-ES_tradnl" sz="1100" dirty="0" err="1">
                <a:solidFill>
                  <a:srgbClr val="3A4280"/>
                </a:solidFill>
                <a:latin typeface="Arial"/>
              </a:rPr>
              <a:t>Hunt</a:t>
            </a:r>
            <a:r>
              <a:rPr lang="es-ES_tradnl" sz="1100" dirty="0">
                <a:solidFill>
                  <a:srgbClr val="3A4280"/>
                </a:solidFill>
                <a:latin typeface="Arial"/>
              </a:rPr>
              <a:t>, Johnson, </a:t>
            </a:r>
            <a:r>
              <a:rPr lang="es-ES_tradnl" sz="1100" dirty="0" err="1">
                <a:solidFill>
                  <a:srgbClr val="3A4280"/>
                </a:solidFill>
                <a:latin typeface="Arial"/>
              </a:rPr>
              <a:t>Kaufman</a:t>
            </a:r>
            <a:r>
              <a:rPr lang="es-ES_tradnl" sz="1100" dirty="0">
                <a:solidFill>
                  <a:srgbClr val="3A4280"/>
                </a:solidFill>
                <a:latin typeface="Arial"/>
              </a:rPr>
              <a:t>, Navarro, Parker, Palo Pinto, </a:t>
            </a:r>
            <a:r>
              <a:rPr lang="es-ES_tradnl" sz="1100" dirty="0" err="1">
                <a:solidFill>
                  <a:srgbClr val="3A4280"/>
                </a:solidFill>
                <a:latin typeface="Arial"/>
              </a:rPr>
              <a:t>Rockwall</a:t>
            </a:r>
            <a:r>
              <a:rPr lang="es-ES_tradnl" sz="1100" dirty="0">
                <a:solidFill>
                  <a:srgbClr val="3A4280"/>
                </a:solidFill>
                <a:latin typeface="Arial"/>
              </a:rPr>
              <a:t>, </a:t>
            </a:r>
            <a:r>
              <a:rPr lang="es-ES_tradnl" sz="1100" dirty="0" err="1">
                <a:solidFill>
                  <a:srgbClr val="3A4280"/>
                </a:solidFill>
                <a:latin typeface="Arial"/>
              </a:rPr>
              <a:t>Somervell</a:t>
            </a:r>
            <a:r>
              <a:rPr lang="es-ES_tradnl" sz="1100" dirty="0">
                <a:solidFill>
                  <a:srgbClr val="3A4280"/>
                </a:solidFill>
                <a:latin typeface="Arial"/>
              </a:rPr>
              <a:t> y </a:t>
            </a:r>
            <a:r>
              <a:rPr lang="es-ES_tradnl" sz="1100" dirty="0" err="1">
                <a:solidFill>
                  <a:srgbClr val="3A4280"/>
                </a:solidFill>
                <a:latin typeface="Arial"/>
              </a:rPr>
              <a:t>Wise</a:t>
            </a:r>
            <a:r>
              <a:rPr lang="es-ES_tradnl" sz="1100" dirty="0">
                <a:solidFill>
                  <a:srgbClr val="3A4280"/>
                </a:solidFill>
                <a:latin typeface="Arial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76060" y="6050280"/>
            <a:ext cx="2517140" cy="858520"/>
          </a:xfrm>
          <a:prstGeom prst="rect">
            <a:avLst/>
          </a:prstGeom>
          <a:solidFill>
            <a:srgbClr val="BE631A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6000"/>
              </a:lnSpc>
              <a:spcAft>
                <a:spcPts val="420"/>
              </a:spcAft>
            </a:pPr>
            <a:r>
              <a:rPr lang="es-ES_tradnl" sz="2400" b="1" dirty="0">
                <a:solidFill>
                  <a:srgbClr val="FFFFFF"/>
                </a:solidFill>
                <a:latin typeface="Arial"/>
              </a:rPr>
              <a:t>Servicios y Programas Apoyo</a:t>
            </a:r>
            <a:endParaRPr lang="en-US" sz="24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76060" y="6827520"/>
            <a:ext cx="1920240" cy="754380"/>
          </a:xfrm>
          <a:prstGeom prst="rect">
            <a:avLst/>
          </a:prstGeom>
          <a:solidFill>
            <a:srgbClr val="BE631A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15000"/>
              </a:lnSpc>
            </a:pPr>
            <a:r>
              <a:rPr lang="es-ES_tradnl" sz="1300" dirty="0">
                <a:solidFill>
                  <a:srgbClr val="FFFFFF"/>
                </a:solidFill>
                <a:latin typeface="Arial"/>
              </a:rPr>
              <a:t>para Tejanos del Centro Norte de 60 años o más y sus cuidadores familiares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7744" y="211314"/>
            <a:ext cx="2695956" cy="39502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7000"/>
              </a:lnSpc>
              <a:spcAft>
                <a:spcPts val="840"/>
              </a:spcAft>
            </a:pPr>
            <a:r>
              <a:rPr lang="es-ES_tradnl" sz="1050" b="1" dirty="0">
                <a:solidFill>
                  <a:srgbClr val="3A4280"/>
                </a:solidFill>
                <a:latin typeface="Arial"/>
              </a:rPr>
              <a:t>Defensor del pueblo sobre la atención a largo plazo: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 ayuda para residentes de hogares de ancianos y centros de vida asistida que tienen inquietudes sobre la calidad de la atención.</a:t>
            </a:r>
          </a:p>
          <a:p>
            <a:pPr indent="0">
              <a:lnSpc>
                <a:spcPct val="108000"/>
              </a:lnSpc>
              <a:spcAft>
                <a:spcPts val="840"/>
              </a:spcAft>
            </a:pPr>
            <a:r>
              <a:rPr lang="es-ES_tradnl" sz="1050" b="1" dirty="0">
                <a:solidFill>
                  <a:srgbClr val="3A4280"/>
                </a:solidFill>
                <a:latin typeface="Arial"/>
              </a:rPr>
              <a:t>Comidas: 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comidas calientes o congeladas entregadas en el hogar y comidas calientes servidas en grupo.</a:t>
            </a:r>
          </a:p>
          <a:p>
            <a:pPr indent="0">
              <a:lnSpc>
                <a:spcPct val="107000"/>
              </a:lnSpc>
              <a:spcAft>
                <a:spcPts val="840"/>
              </a:spcAft>
            </a:pPr>
            <a:r>
              <a:rPr lang="es-ES_tradnl" sz="1050" b="1" dirty="0">
                <a:solidFill>
                  <a:srgbClr val="3A4280"/>
                </a:solidFill>
                <a:latin typeface="Arial"/>
              </a:rPr>
              <a:t>Reubicación de hogares de ancianos: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 información y ayuda para que los residentes de hogares de ancianos regresen a la comunidad.</a:t>
            </a:r>
          </a:p>
          <a:p>
            <a:pPr indent="0">
              <a:lnSpc>
                <a:spcPct val="107000"/>
              </a:lnSpc>
              <a:spcAft>
                <a:spcPts val="840"/>
              </a:spcAft>
            </a:pPr>
            <a:r>
              <a:rPr lang="es-ES_tradnl" sz="1050" b="1" dirty="0">
                <a:solidFill>
                  <a:srgbClr val="3A4280"/>
                </a:solidFill>
                <a:latin typeface="Arial"/>
              </a:rPr>
              <a:t>Asistencia personal: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 ayuda práctica para bañarse y otras tareas de cuidado personal.</a:t>
            </a:r>
          </a:p>
          <a:p>
            <a:pPr indent="0">
              <a:lnSpc>
                <a:spcPct val="107000"/>
              </a:lnSpc>
              <a:spcAft>
                <a:spcPts val="840"/>
              </a:spcAft>
            </a:pPr>
            <a:r>
              <a:rPr lang="es-ES_tradnl" sz="1050" b="1" dirty="0">
                <a:solidFill>
                  <a:srgbClr val="3A4280"/>
                </a:solidFill>
                <a:latin typeface="Arial"/>
              </a:rPr>
              <a:t>Transporte: 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servicio de puerta a puerta, con reserva, para citas médicas y otras actividades.</a:t>
            </a:r>
          </a:p>
          <a:p>
            <a:pPr indent="0">
              <a:lnSpc>
                <a:spcPct val="108000"/>
              </a:lnSpc>
              <a:spcAft>
                <a:spcPts val="840"/>
              </a:spcAft>
            </a:pPr>
            <a:r>
              <a:rPr lang="es-ES_tradnl" sz="1050" b="1" dirty="0">
                <a:solidFill>
                  <a:srgbClr val="3A4280"/>
                </a:solidFill>
                <a:latin typeface="Arial"/>
              </a:rPr>
              <a:t>Promoción de la salud: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 talleres de grupos pequeños para reducir el riesgo de caídas y controlar mejor las enfermedades crónicas.</a:t>
            </a:r>
          </a:p>
          <a:p>
            <a:pPr indent="0">
              <a:lnSpc>
                <a:spcPct val="118000"/>
              </a:lnSpc>
            </a:pPr>
            <a:r>
              <a:rPr lang="es-ES_tradnl" sz="900" i="1" dirty="0">
                <a:solidFill>
                  <a:srgbClr val="3A4280"/>
                </a:solidFill>
                <a:latin typeface="Arial"/>
              </a:rPr>
              <a:t>Puede haber listas de espera para algunos servicios.</a:t>
            </a:r>
          </a:p>
        </p:txBody>
      </p:sp>
      <p:sp>
        <p:nvSpPr>
          <p:cNvPr id="4" name="Rectangle 3"/>
          <p:cNvSpPr/>
          <p:nvPr/>
        </p:nvSpPr>
        <p:spPr>
          <a:xfrm>
            <a:off x="659876" y="4541708"/>
            <a:ext cx="2069184" cy="34099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6000"/>
              </a:lnSpc>
            </a:pPr>
            <a:r>
              <a:rPr lang="es-ES_tradnl" sz="1200" b="1" dirty="0">
                <a:solidFill>
                  <a:srgbClr val="C74F14"/>
                </a:solidFill>
                <a:latin typeface="Arial"/>
              </a:rPr>
              <a:t>¿Quién proporciona comidas y transporte?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696" y="5017008"/>
            <a:ext cx="2699004" cy="259985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243400" indent="-279400">
              <a:lnSpc>
                <a:spcPct val="107000"/>
              </a:lnSpc>
              <a:spcAft>
                <a:spcPts val="840"/>
              </a:spcAft>
            </a:pPr>
            <a:r>
              <a:rPr lang="es-ES_tradnl" sz="1050" dirty="0">
                <a:solidFill>
                  <a:srgbClr val="3A4280"/>
                </a:solidFill>
                <a:latin typeface="Arial"/>
              </a:rPr>
              <a:t>Condado de </a:t>
            </a:r>
            <a:r>
              <a:rPr lang="es-ES_tradnl" sz="1050" dirty="0" err="1">
                <a:solidFill>
                  <a:srgbClr val="3A4280"/>
                </a:solidFill>
                <a:latin typeface="Arial"/>
              </a:rPr>
              <a:t>Collin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 </a:t>
            </a:r>
            <a:r>
              <a:rPr lang="es-ES_tradnl" sz="1050" dirty="0">
                <a:solidFill>
                  <a:srgbClr val="C74F14"/>
                </a:solidFill>
                <a:latin typeface="Arial"/>
              </a:rPr>
              <a:t>(comidas y transporte) 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- Comité de Ancianidad </a:t>
            </a:r>
            <a:r>
              <a:rPr lang="es-ES_tradnl" sz="1050" b="1" dirty="0">
                <a:solidFill>
                  <a:srgbClr val="3A4280"/>
                </a:solidFill>
                <a:latin typeface="Arial"/>
              </a:rPr>
              <a:t>(972) 562-6996</a:t>
            </a:r>
          </a:p>
          <a:p>
            <a:pPr indent="0">
              <a:lnSpc>
                <a:spcPct val="107000"/>
              </a:lnSpc>
            </a:pPr>
            <a:r>
              <a:rPr lang="es-ES_tradnl" sz="1050" dirty="0">
                <a:solidFill>
                  <a:srgbClr val="3A4280"/>
                </a:solidFill>
                <a:latin typeface="Arial"/>
              </a:rPr>
              <a:t>Condado de Denton </a:t>
            </a:r>
            <a:r>
              <a:rPr lang="es-ES_tradnl" sz="1050" dirty="0">
                <a:solidFill>
                  <a:srgbClr val="C74F14"/>
                </a:solidFill>
                <a:latin typeface="Arial"/>
              </a:rPr>
              <a:t>(comidas y transporte) </a:t>
            </a:r>
          </a:p>
          <a:p>
            <a:pPr indent="279400" algn="just">
              <a:lnSpc>
                <a:spcPct val="107000"/>
              </a:lnSpc>
              <a:spcAft>
                <a:spcPts val="840"/>
              </a:spcAft>
            </a:pPr>
            <a:r>
              <a:rPr lang="es-ES_tradnl" sz="1050" dirty="0">
                <a:solidFill>
                  <a:srgbClr val="3A4280"/>
                </a:solidFill>
                <a:latin typeface="Arial"/>
              </a:rPr>
              <a:t>SPAN, Inc. </a:t>
            </a:r>
            <a:r>
              <a:rPr lang="es-ES_tradnl" sz="1050" b="1" dirty="0">
                <a:solidFill>
                  <a:srgbClr val="3A4280"/>
                </a:solidFill>
                <a:latin typeface="Arial"/>
              </a:rPr>
              <a:t>(940) 382-2224</a:t>
            </a:r>
          </a:p>
          <a:p>
            <a:pPr marL="243400" indent="-279400">
              <a:lnSpc>
                <a:spcPct val="107000"/>
              </a:lnSpc>
              <a:spcAft>
                <a:spcPts val="840"/>
              </a:spcAft>
            </a:pPr>
            <a:r>
              <a:rPr lang="es-ES_tradnl" sz="1050" dirty="0">
                <a:solidFill>
                  <a:srgbClr val="3A4280"/>
                </a:solidFill>
                <a:latin typeface="Arial"/>
              </a:rPr>
              <a:t>Condado de Ellis </a:t>
            </a:r>
            <a:r>
              <a:rPr lang="es-ES_tradnl" sz="1050" dirty="0">
                <a:solidFill>
                  <a:srgbClr val="C74F14"/>
                </a:solidFill>
                <a:latin typeface="Arial"/>
              </a:rPr>
              <a:t>(comidas) 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- </a:t>
            </a:r>
            <a:r>
              <a:rPr lang="es-ES_tradnl" sz="1050" dirty="0" err="1">
                <a:solidFill>
                  <a:srgbClr val="3A4280"/>
                </a:solidFill>
                <a:latin typeface="Arial"/>
              </a:rPr>
              <a:t>Meals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 </a:t>
            </a:r>
            <a:r>
              <a:rPr lang="es-ES_tradnl" sz="1050" dirty="0" err="1">
                <a:solidFill>
                  <a:srgbClr val="3A4280"/>
                </a:solidFill>
                <a:latin typeface="Arial"/>
              </a:rPr>
              <a:t>on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 </a:t>
            </a:r>
            <a:r>
              <a:rPr lang="es-ES_tradnl" sz="1050" dirty="0" err="1">
                <a:solidFill>
                  <a:srgbClr val="3A4280"/>
                </a:solidFill>
                <a:latin typeface="Arial"/>
              </a:rPr>
              <a:t>Wheels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 del Centro Norte Texas         (</a:t>
            </a:r>
            <a:r>
              <a:rPr lang="es-ES_tradnl" sz="1050" b="1" dirty="0">
                <a:solidFill>
                  <a:srgbClr val="3A4280"/>
                </a:solidFill>
                <a:latin typeface="Arial"/>
              </a:rPr>
              <a:t>888) 869-6325</a:t>
            </a:r>
          </a:p>
          <a:p>
            <a:pPr indent="0">
              <a:lnSpc>
                <a:spcPct val="107000"/>
              </a:lnSpc>
            </a:pPr>
            <a:r>
              <a:rPr lang="es-ES_tradnl" sz="1050" dirty="0">
                <a:solidFill>
                  <a:srgbClr val="3A4280"/>
                </a:solidFill>
                <a:latin typeface="Arial"/>
              </a:rPr>
              <a:t>Condado de Ellis </a:t>
            </a:r>
            <a:r>
              <a:rPr lang="es-ES_tradnl" sz="1050" dirty="0">
                <a:solidFill>
                  <a:srgbClr val="C74F14"/>
                </a:solidFill>
                <a:latin typeface="Arial"/>
              </a:rPr>
              <a:t>(transporte) 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- Senior</a:t>
            </a:r>
          </a:p>
          <a:p>
            <a:pPr indent="279400" algn="just">
              <a:lnSpc>
                <a:spcPct val="107000"/>
              </a:lnSpc>
              <a:spcAft>
                <a:spcPts val="840"/>
              </a:spcAft>
            </a:pPr>
            <a:r>
              <a:rPr lang="es-ES_tradnl" sz="1050" dirty="0">
                <a:solidFill>
                  <a:srgbClr val="3A4280"/>
                </a:solidFill>
                <a:latin typeface="Arial"/>
              </a:rPr>
              <a:t>Conectar - STAR </a:t>
            </a:r>
            <a:r>
              <a:rPr lang="es-ES_tradnl" sz="1050" b="1" dirty="0">
                <a:solidFill>
                  <a:srgbClr val="3A4280"/>
                </a:solidFill>
                <a:latin typeface="Arial"/>
              </a:rPr>
              <a:t>(877) 631-5278</a:t>
            </a:r>
          </a:p>
          <a:p>
            <a:pPr marL="243400" indent="-279400" algn="just">
              <a:lnSpc>
                <a:spcPct val="107000"/>
              </a:lnSpc>
            </a:pPr>
            <a:r>
              <a:rPr lang="es-ES_tradnl" sz="1050" dirty="0">
                <a:solidFill>
                  <a:srgbClr val="3A4280"/>
                </a:solidFill>
                <a:latin typeface="Arial"/>
              </a:rPr>
              <a:t>Condado de </a:t>
            </a:r>
            <a:r>
              <a:rPr lang="es-ES_tradnl" sz="1050" dirty="0" err="1">
                <a:solidFill>
                  <a:srgbClr val="3A4280"/>
                </a:solidFill>
                <a:latin typeface="Arial"/>
              </a:rPr>
              <a:t>Erath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 </a:t>
            </a:r>
            <a:r>
              <a:rPr lang="es-ES_tradnl" sz="1050" dirty="0">
                <a:solidFill>
                  <a:srgbClr val="C74F14"/>
                </a:solidFill>
                <a:latin typeface="Arial"/>
              </a:rPr>
              <a:t>(comidas y transporte) 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-Senior </a:t>
            </a:r>
            <a:r>
              <a:rPr lang="es-ES_tradnl" sz="1050" dirty="0" err="1">
                <a:solidFill>
                  <a:srgbClr val="3A4280"/>
                </a:solidFill>
                <a:latin typeface="Arial"/>
              </a:rPr>
              <a:t>Citizens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 Inc. </a:t>
            </a:r>
            <a:r>
              <a:rPr lang="es-ES_tradnl" sz="1050" b="1" dirty="0">
                <a:solidFill>
                  <a:srgbClr val="3A4280"/>
                </a:solidFill>
                <a:latin typeface="Arial"/>
              </a:rPr>
              <a:t>(254) 965-3510</a:t>
            </a:r>
          </a:p>
        </p:txBody>
      </p:sp>
      <p:sp>
        <p:nvSpPr>
          <p:cNvPr id="6" name="Rectangle 5"/>
          <p:cNvSpPr/>
          <p:nvPr/>
        </p:nvSpPr>
        <p:spPr>
          <a:xfrm>
            <a:off x="3413760" y="236830"/>
            <a:ext cx="2826784" cy="37856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243400" indent="-279400">
              <a:lnSpc>
                <a:spcPct val="107000"/>
              </a:lnSpc>
              <a:spcAft>
                <a:spcPts val="840"/>
              </a:spcAft>
            </a:pPr>
            <a:r>
              <a:rPr lang="es-ES_tradnl" sz="1050" dirty="0">
                <a:solidFill>
                  <a:srgbClr val="3A4280"/>
                </a:solidFill>
                <a:latin typeface="Arial"/>
              </a:rPr>
              <a:t>Condado de Hood </a:t>
            </a:r>
            <a:r>
              <a:rPr lang="es-ES_tradnl" sz="1050" dirty="0">
                <a:solidFill>
                  <a:srgbClr val="C74F14"/>
                </a:solidFill>
                <a:latin typeface="Arial"/>
              </a:rPr>
              <a:t>(comidas y transporte) 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- Comité de Ancianidad </a:t>
            </a:r>
            <a:r>
              <a:rPr lang="es-ES_tradnl" sz="1050" b="1" dirty="0">
                <a:solidFill>
                  <a:srgbClr val="3A4280"/>
                </a:solidFill>
                <a:latin typeface="Arial"/>
              </a:rPr>
              <a:t>(817) 573-5533</a:t>
            </a:r>
          </a:p>
          <a:p>
            <a:pPr marL="243400" indent="-279400">
              <a:lnSpc>
                <a:spcPct val="107000"/>
              </a:lnSpc>
            </a:pPr>
            <a:r>
              <a:rPr lang="es-ES_tradnl" sz="1050" dirty="0">
                <a:solidFill>
                  <a:srgbClr val="3A4280"/>
                </a:solidFill>
                <a:latin typeface="Arial"/>
              </a:rPr>
              <a:t>Condado de </a:t>
            </a:r>
            <a:r>
              <a:rPr lang="es-ES_tradnl" sz="1050" dirty="0" err="1">
                <a:solidFill>
                  <a:srgbClr val="3A4280"/>
                </a:solidFill>
                <a:latin typeface="Arial"/>
              </a:rPr>
              <a:t>Hunt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 </a:t>
            </a:r>
            <a:r>
              <a:rPr lang="es-ES_tradnl" sz="1050" dirty="0">
                <a:solidFill>
                  <a:srgbClr val="C74F14"/>
                </a:solidFill>
                <a:latin typeface="Arial"/>
              </a:rPr>
              <a:t>(comidas y transporte) 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– Centro de Recursos y Transporte Publico</a:t>
            </a:r>
          </a:p>
          <a:p>
            <a:pPr indent="279400">
              <a:lnSpc>
                <a:spcPct val="107000"/>
              </a:lnSpc>
              <a:spcAft>
                <a:spcPts val="800"/>
              </a:spcAft>
            </a:pPr>
            <a:r>
              <a:rPr lang="es-ES_tradnl" sz="1050" dirty="0">
                <a:solidFill>
                  <a:srgbClr val="3A4280"/>
                </a:solidFill>
                <a:latin typeface="Arial"/>
              </a:rPr>
              <a:t>para Ancianos </a:t>
            </a:r>
            <a:r>
              <a:rPr lang="es-ES_tradnl" sz="1050" b="1" dirty="0">
                <a:solidFill>
                  <a:srgbClr val="3A4280"/>
                </a:solidFill>
                <a:latin typeface="Arial"/>
              </a:rPr>
              <a:t>(903) 454-1444</a:t>
            </a:r>
          </a:p>
          <a:p>
            <a:pPr marL="243400" indent="-279400">
              <a:lnSpc>
                <a:spcPct val="109000"/>
              </a:lnSpc>
              <a:spcAft>
                <a:spcPts val="840"/>
              </a:spcAft>
            </a:pPr>
            <a:r>
              <a:rPr lang="es-ES_tradnl" sz="1050" dirty="0">
                <a:solidFill>
                  <a:srgbClr val="3A4280"/>
                </a:solidFill>
                <a:latin typeface="Arial"/>
              </a:rPr>
              <a:t>Condado de Johnson </a:t>
            </a:r>
            <a:r>
              <a:rPr lang="es-ES_tradnl" sz="1050" dirty="0">
                <a:solidFill>
                  <a:srgbClr val="C74F14"/>
                </a:solidFill>
                <a:latin typeface="Arial"/>
              </a:rPr>
              <a:t>(comidas) 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- </a:t>
            </a:r>
            <a:r>
              <a:rPr lang="es-ES_tradnl" sz="1050" dirty="0" err="1">
                <a:solidFill>
                  <a:srgbClr val="3A4280"/>
                </a:solidFill>
                <a:latin typeface="Arial"/>
              </a:rPr>
              <a:t>Meals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 </a:t>
            </a:r>
            <a:r>
              <a:rPr lang="es-ES_tradnl" sz="1050" dirty="0" err="1">
                <a:solidFill>
                  <a:srgbClr val="3A4280"/>
                </a:solidFill>
                <a:latin typeface="Arial"/>
              </a:rPr>
              <a:t>on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 </a:t>
            </a:r>
            <a:r>
              <a:rPr lang="es-ES_tradnl" sz="1050" dirty="0" err="1">
                <a:solidFill>
                  <a:srgbClr val="3A4280"/>
                </a:solidFill>
                <a:latin typeface="Arial"/>
              </a:rPr>
              <a:t>Wheels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 del Centro Norte Texas             (</a:t>
            </a:r>
            <a:r>
              <a:rPr lang="es-ES_tradnl" sz="1050" b="1" dirty="0">
                <a:solidFill>
                  <a:srgbClr val="3A4280"/>
                </a:solidFill>
                <a:latin typeface="Arial"/>
              </a:rPr>
              <a:t>888) 869-6325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</a:pPr>
            <a:r>
              <a:rPr lang="es-ES_tradnl" sz="1050" dirty="0">
                <a:solidFill>
                  <a:srgbClr val="3A4280"/>
                </a:solidFill>
                <a:latin typeface="Arial"/>
              </a:rPr>
              <a:t>Condado de Johnson </a:t>
            </a:r>
            <a:r>
              <a:rPr lang="es-ES_tradnl" sz="1050" dirty="0">
                <a:solidFill>
                  <a:srgbClr val="C74F14"/>
                </a:solidFill>
                <a:latin typeface="Arial"/>
              </a:rPr>
              <a:t>(transporte) 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- Ciudad de </a:t>
            </a:r>
            <a:r>
              <a:rPr lang="es-ES_tradnl" sz="1050" dirty="0" err="1">
                <a:solidFill>
                  <a:srgbClr val="3A4280"/>
                </a:solidFill>
                <a:latin typeface="Arial"/>
              </a:rPr>
              <a:t>Cleburne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 </a:t>
            </a:r>
            <a:r>
              <a:rPr lang="es-ES_tradnl" sz="1050" b="1" dirty="0">
                <a:solidFill>
                  <a:srgbClr val="3A4280"/>
                </a:solidFill>
                <a:latin typeface="Arial"/>
              </a:rPr>
              <a:t>(817) 641-1800</a:t>
            </a:r>
          </a:p>
          <a:p>
            <a:pPr marL="243400" indent="-279400">
              <a:lnSpc>
                <a:spcPct val="107000"/>
              </a:lnSpc>
              <a:spcAft>
                <a:spcPts val="840"/>
              </a:spcAft>
            </a:pPr>
            <a:r>
              <a:rPr lang="es-ES_tradnl" sz="1050" dirty="0">
                <a:solidFill>
                  <a:srgbClr val="3A4280"/>
                </a:solidFill>
                <a:latin typeface="Arial"/>
              </a:rPr>
              <a:t>Condado de </a:t>
            </a:r>
            <a:r>
              <a:rPr lang="es-ES_tradnl" sz="1050" dirty="0" err="1">
                <a:solidFill>
                  <a:srgbClr val="3A4280"/>
                </a:solidFill>
                <a:latin typeface="Arial"/>
              </a:rPr>
              <a:t>Kaufman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 </a:t>
            </a:r>
            <a:r>
              <a:rPr lang="es-ES_tradnl" sz="1050" dirty="0">
                <a:solidFill>
                  <a:srgbClr val="C74F14"/>
                </a:solidFill>
                <a:latin typeface="Arial"/>
              </a:rPr>
              <a:t>(comidas) 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- Senior </a:t>
            </a:r>
            <a:r>
              <a:rPr lang="es-ES_tradnl" sz="1050" dirty="0" err="1">
                <a:solidFill>
                  <a:srgbClr val="3A4280"/>
                </a:solidFill>
                <a:latin typeface="Arial"/>
              </a:rPr>
              <a:t>Connect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 </a:t>
            </a:r>
            <a:r>
              <a:rPr lang="es-ES_tradnl" sz="1050" b="1" dirty="0">
                <a:solidFill>
                  <a:srgbClr val="3A4280"/>
                </a:solidFill>
                <a:latin typeface="Arial"/>
              </a:rPr>
              <a:t>(469) 376-6325</a:t>
            </a:r>
          </a:p>
          <a:p>
            <a:pPr marL="243400" indent="-279400">
              <a:lnSpc>
                <a:spcPct val="107000"/>
              </a:lnSpc>
              <a:spcAft>
                <a:spcPts val="840"/>
              </a:spcAft>
            </a:pPr>
            <a:r>
              <a:rPr lang="es-ES_tradnl" sz="1050" dirty="0">
                <a:solidFill>
                  <a:srgbClr val="3A4280"/>
                </a:solidFill>
                <a:latin typeface="Arial"/>
              </a:rPr>
              <a:t>Condado de </a:t>
            </a:r>
            <a:r>
              <a:rPr lang="es-ES_tradnl" sz="1050" dirty="0" err="1">
                <a:solidFill>
                  <a:srgbClr val="3A4280"/>
                </a:solidFill>
                <a:latin typeface="Arial"/>
              </a:rPr>
              <a:t>Kaufman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 </a:t>
            </a:r>
            <a:r>
              <a:rPr lang="es-ES_tradnl" sz="1050" dirty="0">
                <a:solidFill>
                  <a:srgbClr val="C74F14"/>
                </a:solidFill>
                <a:latin typeface="Arial"/>
              </a:rPr>
              <a:t>(transporte) 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- Senior </a:t>
            </a:r>
            <a:r>
              <a:rPr lang="es-ES_tradnl" sz="1050" dirty="0" err="1">
                <a:solidFill>
                  <a:srgbClr val="3A4280"/>
                </a:solidFill>
                <a:latin typeface="Arial"/>
              </a:rPr>
              <a:t>Connect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 - STAR </a:t>
            </a:r>
            <a:r>
              <a:rPr lang="es-ES_tradnl" sz="1050" b="1" dirty="0">
                <a:solidFill>
                  <a:srgbClr val="3A4280"/>
                </a:solidFill>
                <a:latin typeface="Arial"/>
              </a:rPr>
              <a:t>(877) 631-5278</a:t>
            </a:r>
          </a:p>
          <a:p>
            <a:pPr marL="243400" indent="-279400">
              <a:lnSpc>
                <a:spcPct val="107000"/>
              </a:lnSpc>
              <a:spcAft>
                <a:spcPts val="840"/>
              </a:spcAft>
            </a:pPr>
            <a:r>
              <a:rPr lang="es-ES_tradnl" sz="1050" dirty="0">
                <a:solidFill>
                  <a:srgbClr val="3A4280"/>
                </a:solidFill>
                <a:latin typeface="Arial"/>
              </a:rPr>
              <a:t>Condado de Navarro </a:t>
            </a:r>
            <a:r>
              <a:rPr lang="es-ES_tradnl" sz="1050" dirty="0">
                <a:solidFill>
                  <a:srgbClr val="C74F14"/>
                </a:solidFill>
                <a:latin typeface="Arial"/>
              </a:rPr>
              <a:t>(comidas) 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- </a:t>
            </a:r>
            <a:r>
              <a:rPr lang="es-ES_tradnl" sz="1050" dirty="0" err="1">
                <a:solidFill>
                  <a:srgbClr val="3A4280"/>
                </a:solidFill>
                <a:latin typeface="Arial"/>
              </a:rPr>
              <a:t>Meals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 </a:t>
            </a:r>
            <a:r>
              <a:rPr lang="es-ES_tradnl" sz="1050" dirty="0" err="1">
                <a:solidFill>
                  <a:srgbClr val="3A4280"/>
                </a:solidFill>
                <a:latin typeface="Arial"/>
              </a:rPr>
              <a:t>on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 </a:t>
            </a:r>
            <a:r>
              <a:rPr lang="es-ES_tradnl" sz="1050" dirty="0" err="1">
                <a:solidFill>
                  <a:srgbClr val="3A4280"/>
                </a:solidFill>
                <a:latin typeface="Arial"/>
              </a:rPr>
              <a:t>Wheels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 del Centro Norte Texas             (</a:t>
            </a:r>
            <a:r>
              <a:rPr lang="es-ES_tradnl" sz="1050" b="1" dirty="0">
                <a:solidFill>
                  <a:srgbClr val="3A4280"/>
                </a:solidFill>
                <a:latin typeface="Arial"/>
              </a:rPr>
              <a:t>888) 869-6325</a:t>
            </a:r>
          </a:p>
          <a:p>
            <a:pPr indent="0">
              <a:lnSpc>
                <a:spcPct val="107000"/>
              </a:lnSpc>
            </a:pPr>
            <a:r>
              <a:rPr lang="es-ES_tradnl" sz="1050" dirty="0">
                <a:solidFill>
                  <a:srgbClr val="3A4280"/>
                </a:solidFill>
                <a:latin typeface="Arial"/>
              </a:rPr>
              <a:t>Condado de Navarro </a:t>
            </a:r>
            <a:r>
              <a:rPr lang="es-ES_tradnl" sz="1050" dirty="0">
                <a:solidFill>
                  <a:srgbClr val="C74F14"/>
                </a:solidFill>
                <a:latin typeface="Arial"/>
              </a:rPr>
              <a:t>(transporte) 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- STAR</a:t>
            </a:r>
          </a:p>
          <a:p>
            <a:pPr indent="279400">
              <a:lnSpc>
                <a:spcPct val="107000"/>
              </a:lnSpc>
            </a:pPr>
            <a:r>
              <a:rPr lang="es-ES_tradnl" sz="1050" dirty="0" err="1">
                <a:solidFill>
                  <a:srgbClr val="3A4280"/>
                </a:solidFill>
                <a:latin typeface="Arial"/>
              </a:rPr>
              <a:t>Transit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 - </a:t>
            </a:r>
            <a:r>
              <a:rPr lang="es-ES_tradnl" sz="1050" b="1" dirty="0">
                <a:solidFill>
                  <a:srgbClr val="3A4280"/>
                </a:solidFill>
                <a:latin typeface="Arial"/>
              </a:rPr>
              <a:t>(877) 631-5278</a:t>
            </a:r>
          </a:p>
        </p:txBody>
      </p:sp>
      <p:sp>
        <p:nvSpPr>
          <p:cNvPr id="7" name="Rectangle 6"/>
          <p:cNvSpPr/>
          <p:nvPr/>
        </p:nvSpPr>
        <p:spPr>
          <a:xfrm>
            <a:off x="6626352" y="255684"/>
            <a:ext cx="2694432" cy="36606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243400" indent="-279400">
              <a:lnSpc>
                <a:spcPct val="107000"/>
              </a:lnSpc>
              <a:spcAft>
                <a:spcPts val="840"/>
              </a:spcAft>
            </a:pPr>
            <a:r>
              <a:rPr lang="es-ES_tradnl" sz="1050" dirty="0">
                <a:solidFill>
                  <a:srgbClr val="3A4280"/>
                </a:solidFill>
                <a:latin typeface="Arial"/>
              </a:rPr>
              <a:t>Condado de Palo Pinto </a:t>
            </a:r>
            <a:r>
              <a:rPr lang="es-ES_tradnl" sz="1050" dirty="0">
                <a:solidFill>
                  <a:srgbClr val="C74F14"/>
                </a:solidFill>
                <a:latin typeface="Arial"/>
              </a:rPr>
              <a:t>(comidas) 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- </a:t>
            </a:r>
            <a:r>
              <a:rPr lang="es-ES_tradnl" sz="1050" dirty="0" err="1">
                <a:solidFill>
                  <a:srgbClr val="3A4280"/>
                </a:solidFill>
                <a:latin typeface="Arial"/>
              </a:rPr>
              <a:t>Meals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 </a:t>
            </a:r>
            <a:r>
              <a:rPr lang="es-ES_tradnl" sz="1050" dirty="0" err="1">
                <a:solidFill>
                  <a:srgbClr val="3A4280"/>
                </a:solidFill>
                <a:latin typeface="Arial"/>
              </a:rPr>
              <a:t>on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 </a:t>
            </a:r>
            <a:r>
              <a:rPr lang="es-ES_tradnl" sz="1050" dirty="0" err="1">
                <a:solidFill>
                  <a:srgbClr val="3A4280"/>
                </a:solidFill>
                <a:latin typeface="Arial"/>
              </a:rPr>
              <a:t>Wheels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 </a:t>
            </a:r>
            <a:r>
              <a:rPr lang="es-ES_tradnl" sz="1050" b="1" dirty="0">
                <a:solidFill>
                  <a:srgbClr val="3A4280"/>
                </a:solidFill>
                <a:latin typeface="Arial"/>
              </a:rPr>
              <a:t>(940) 325-7919</a:t>
            </a:r>
          </a:p>
          <a:p>
            <a:pPr marL="243400" indent="-279400">
              <a:lnSpc>
                <a:spcPct val="107000"/>
              </a:lnSpc>
              <a:spcAft>
                <a:spcPts val="840"/>
              </a:spcAft>
            </a:pPr>
            <a:r>
              <a:rPr lang="es-ES_tradnl" sz="1050" dirty="0">
                <a:solidFill>
                  <a:srgbClr val="3A4280"/>
                </a:solidFill>
                <a:latin typeface="Arial"/>
              </a:rPr>
              <a:t>Condado de Palo Pinto </a:t>
            </a:r>
            <a:r>
              <a:rPr lang="es-ES_tradnl" sz="1050" dirty="0">
                <a:solidFill>
                  <a:srgbClr val="C74F14"/>
                </a:solidFill>
                <a:latin typeface="Arial"/>
              </a:rPr>
              <a:t>(transporte) 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- Servicios de transporte público         </a:t>
            </a:r>
            <a:r>
              <a:rPr lang="es-ES_tradnl" sz="1050" b="1" dirty="0">
                <a:solidFill>
                  <a:srgbClr val="3A4280"/>
                </a:solidFill>
                <a:latin typeface="Arial"/>
              </a:rPr>
              <a:t>(940) 328-1391</a:t>
            </a:r>
          </a:p>
          <a:p>
            <a:pPr marL="243400" indent="-279400">
              <a:lnSpc>
                <a:spcPct val="109000"/>
              </a:lnSpc>
              <a:spcAft>
                <a:spcPts val="840"/>
              </a:spcAft>
            </a:pPr>
            <a:r>
              <a:rPr lang="es-ES_tradnl" sz="1050" dirty="0">
                <a:solidFill>
                  <a:srgbClr val="3A4280"/>
                </a:solidFill>
                <a:latin typeface="Arial"/>
              </a:rPr>
              <a:t>Condado de Parker </a:t>
            </a:r>
            <a:r>
              <a:rPr lang="es-ES_tradnl" sz="1050" dirty="0">
                <a:solidFill>
                  <a:srgbClr val="C74F14"/>
                </a:solidFill>
                <a:latin typeface="Arial"/>
              </a:rPr>
              <a:t>(comidas) 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- Comité de Ancianidad </a:t>
            </a:r>
            <a:r>
              <a:rPr lang="es-ES_tradnl" sz="1050" b="1" dirty="0">
                <a:solidFill>
                  <a:srgbClr val="3A4280"/>
                </a:solidFill>
                <a:latin typeface="Arial"/>
              </a:rPr>
              <a:t>(817) 594-7419</a:t>
            </a:r>
          </a:p>
          <a:p>
            <a:pPr marL="243400" indent="-279400">
              <a:lnSpc>
                <a:spcPct val="107000"/>
              </a:lnSpc>
              <a:spcAft>
                <a:spcPts val="840"/>
              </a:spcAft>
            </a:pPr>
            <a:r>
              <a:rPr lang="es-ES_tradnl" sz="1050" dirty="0">
                <a:solidFill>
                  <a:srgbClr val="3A4280"/>
                </a:solidFill>
                <a:latin typeface="Arial"/>
              </a:rPr>
              <a:t>Condado de Parker </a:t>
            </a:r>
            <a:r>
              <a:rPr lang="es-ES_tradnl" sz="1050" dirty="0">
                <a:solidFill>
                  <a:srgbClr val="C74F14"/>
                </a:solidFill>
                <a:latin typeface="Arial"/>
              </a:rPr>
              <a:t>(transporte) 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- Servicios de transporte público (940) 328-1391</a:t>
            </a:r>
          </a:p>
          <a:p>
            <a:pPr marL="243400" indent="-279400">
              <a:lnSpc>
                <a:spcPct val="107000"/>
              </a:lnSpc>
              <a:spcAft>
                <a:spcPts val="840"/>
              </a:spcAft>
            </a:pPr>
            <a:r>
              <a:rPr lang="es-ES_tradnl" sz="1050" dirty="0">
                <a:solidFill>
                  <a:srgbClr val="3A4280"/>
                </a:solidFill>
                <a:latin typeface="Arial"/>
              </a:rPr>
              <a:t>Condado de </a:t>
            </a:r>
            <a:r>
              <a:rPr lang="es-ES_tradnl" sz="1050" dirty="0" err="1">
                <a:solidFill>
                  <a:srgbClr val="3A4280"/>
                </a:solidFill>
                <a:latin typeface="Arial"/>
              </a:rPr>
              <a:t>Rockwall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 </a:t>
            </a:r>
            <a:r>
              <a:rPr lang="es-ES_tradnl" sz="1050" dirty="0">
                <a:solidFill>
                  <a:srgbClr val="C74F14"/>
                </a:solidFill>
                <a:latin typeface="Arial"/>
              </a:rPr>
              <a:t>(comidas) 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- Servicios para ancianos de </a:t>
            </a:r>
            <a:r>
              <a:rPr lang="es-ES_tradnl" sz="1050" dirty="0" err="1">
                <a:solidFill>
                  <a:srgbClr val="3A4280"/>
                </a:solidFill>
                <a:latin typeface="Arial"/>
              </a:rPr>
              <a:t>Meals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 </a:t>
            </a:r>
            <a:r>
              <a:rPr lang="es-ES_tradnl" sz="1050" dirty="0" err="1">
                <a:solidFill>
                  <a:srgbClr val="3A4280"/>
                </a:solidFill>
                <a:latin typeface="Arial"/>
              </a:rPr>
              <a:t>on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 </a:t>
            </a:r>
            <a:r>
              <a:rPr lang="es-ES_tradnl" sz="1050" dirty="0" err="1">
                <a:solidFill>
                  <a:srgbClr val="3A4280"/>
                </a:solidFill>
                <a:latin typeface="Arial"/>
              </a:rPr>
              <a:t>Wheels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  </a:t>
            </a:r>
            <a:r>
              <a:rPr lang="es-ES_tradnl" sz="1050" b="1" dirty="0">
                <a:solidFill>
                  <a:srgbClr val="3A4280"/>
                </a:solidFill>
                <a:latin typeface="Arial"/>
              </a:rPr>
              <a:t>(469) 376-6325</a:t>
            </a:r>
          </a:p>
          <a:p>
            <a:pPr marL="243400" indent="-279400">
              <a:lnSpc>
                <a:spcPct val="107000"/>
              </a:lnSpc>
              <a:spcAft>
                <a:spcPts val="840"/>
              </a:spcAft>
            </a:pPr>
            <a:r>
              <a:rPr lang="es-ES_tradnl" sz="1050" dirty="0">
                <a:solidFill>
                  <a:srgbClr val="3A4280"/>
                </a:solidFill>
                <a:latin typeface="Arial"/>
              </a:rPr>
              <a:t>Condado de </a:t>
            </a:r>
            <a:r>
              <a:rPr lang="es-ES_tradnl" sz="1050" dirty="0" err="1">
                <a:solidFill>
                  <a:srgbClr val="3A4280"/>
                </a:solidFill>
                <a:latin typeface="Arial"/>
              </a:rPr>
              <a:t>Rockwall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 </a:t>
            </a:r>
            <a:r>
              <a:rPr lang="es-ES_tradnl" sz="1050" dirty="0">
                <a:solidFill>
                  <a:srgbClr val="C74F14"/>
                </a:solidFill>
                <a:latin typeface="Arial"/>
              </a:rPr>
              <a:t>(transporte) 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- Senior </a:t>
            </a:r>
            <a:r>
              <a:rPr lang="es-ES_tradnl" sz="1050" dirty="0" err="1">
                <a:solidFill>
                  <a:srgbClr val="3A4280"/>
                </a:solidFill>
                <a:latin typeface="Arial"/>
              </a:rPr>
              <a:t>Connect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 - STAR (877) 631-5278</a:t>
            </a:r>
          </a:p>
          <a:p>
            <a:pPr marL="243400" indent="-279400">
              <a:lnSpc>
                <a:spcPct val="107000"/>
              </a:lnSpc>
              <a:spcAft>
                <a:spcPts val="840"/>
              </a:spcAft>
            </a:pPr>
            <a:r>
              <a:rPr lang="es-ES_tradnl" sz="1050" dirty="0">
                <a:solidFill>
                  <a:srgbClr val="3A4280"/>
                </a:solidFill>
                <a:latin typeface="Arial"/>
              </a:rPr>
              <a:t>Condado de </a:t>
            </a:r>
            <a:r>
              <a:rPr lang="es-ES_tradnl" sz="1050" dirty="0" err="1">
                <a:solidFill>
                  <a:srgbClr val="3A4280"/>
                </a:solidFill>
                <a:latin typeface="Arial"/>
              </a:rPr>
              <a:t>Somervell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 </a:t>
            </a:r>
            <a:r>
              <a:rPr lang="es-ES_tradnl" sz="1050" dirty="0">
                <a:solidFill>
                  <a:srgbClr val="C74F14"/>
                </a:solidFill>
                <a:latin typeface="Arial"/>
              </a:rPr>
              <a:t>(comidas y transporte) 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- Comité de Ancianidad  </a:t>
            </a:r>
            <a:r>
              <a:rPr lang="es-ES_tradnl" sz="1050" b="1" dirty="0">
                <a:solidFill>
                  <a:srgbClr val="3A4280"/>
                </a:solidFill>
                <a:latin typeface="Arial"/>
              </a:rPr>
              <a:t>(254) 897-2139</a:t>
            </a:r>
          </a:p>
          <a:p>
            <a:pPr marL="243400" indent="-279400">
              <a:lnSpc>
                <a:spcPct val="107000"/>
              </a:lnSpc>
            </a:pPr>
            <a:r>
              <a:rPr lang="es-ES_tradnl" sz="1050" dirty="0">
                <a:solidFill>
                  <a:srgbClr val="3A4280"/>
                </a:solidFill>
                <a:latin typeface="Arial"/>
              </a:rPr>
              <a:t>Condado de </a:t>
            </a:r>
            <a:r>
              <a:rPr lang="es-ES_tradnl" sz="1050" dirty="0" err="1">
                <a:solidFill>
                  <a:srgbClr val="3A4280"/>
                </a:solidFill>
                <a:latin typeface="Arial"/>
              </a:rPr>
              <a:t>Wise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 </a:t>
            </a:r>
            <a:r>
              <a:rPr lang="es-ES_tradnl" sz="1050" dirty="0">
                <a:solidFill>
                  <a:srgbClr val="C74F14"/>
                </a:solidFill>
                <a:latin typeface="Arial"/>
              </a:rPr>
              <a:t>(comidas y transporte) </a:t>
            </a:r>
            <a:r>
              <a:rPr lang="es-ES_tradnl" sz="1050" dirty="0">
                <a:solidFill>
                  <a:srgbClr val="3A4280"/>
                </a:solidFill>
                <a:latin typeface="Arial"/>
              </a:rPr>
              <a:t>- Comité de Ancianidad </a:t>
            </a:r>
            <a:r>
              <a:rPr lang="es-ES_tradnl" sz="1050" b="1" dirty="0">
                <a:solidFill>
                  <a:srgbClr val="3A4280"/>
                </a:solidFill>
                <a:latin typeface="Arial"/>
              </a:rPr>
              <a:t>(940) 627-5329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43744" y="374904"/>
            <a:ext cx="1664208" cy="222504"/>
          </a:xfrm>
          <a:prstGeom prst="rect">
            <a:avLst/>
          </a:prstGeom>
          <a:solidFill>
            <a:srgbClr val="4D5890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es-ES_tradnl" sz="1200" b="1">
                <a:solidFill>
                  <a:srgbClr val="FFFFFF"/>
                </a:solidFill>
                <a:latin typeface="Arial"/>
              </a:rPr>
              <a:t>Recursos adicionales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9888719" y="792480"/>
            <a:ext cx="2573516" cy="5608320"/>
          </a:xfrm>
          <a:prstGeom prst="rect">
            <a:avLst/>
          </a:prstGeom>
          <a:solidFill>
            <a:srgbClr val="4D5890"/>
          </a:solidFill>
        </p:spPr>
        <p:txBody>
          <a:bodyPr lIns="0" tIns="0" rIns="0" bIns="0">
            <a:noAutofit/>
          </a:bodyPr>
          <a:lstStyle/>
          <a:p>
            <a:pPr marL="230700" indent="-266700">
              <a:lnSpc>
                <a:spcPct val="113000"/>
              </a:lnSpc>
              <a:spcAft>
                <a:spcPts val="840"/>
              </a:spcAft>
            </a:pPr>
            <a:r>
              <a:rPr lang="es-ES_tradnl" sz="1050" dirty="0">
                <a:solidFill>
                  <a:srgbClr val="FFFFFF"/>
                </a:solidFill>
                <a:latin typeface="Arial"/>
              </a:rPr>
              <a:t>Línea directa legal para tejanos</a:t>
            </a:r>
            <a:br>
              <a:rPr lang="en-US" sz="1050" dirty="0">
                <a:solidFill>
                  <a:srgbClr val="FFFFFF"/>
                </a:solidFill>
                <a:latin typeface="Arial"/>
              </a:rPr>
            </a:br>
            <a:r>
              <a:rPr lang="en-US" sz="1050" dirty="0">
                <a:solidFill>
                  <a:srgbClr val="FFFFFF"/>
                </a:solidFill>
                <a:latin typeface="Arial"/>
              </a:rPr>
              <a:t> (800) 622-2520</a:t>
            </a:r>
          </a:p>
          <a:p>
            <a:pPr marL="230700" indent="-266700">
              <a:lnSpc>
                <a:spcPct val="113000"/>
              </a:lnSpc>
              <a:spcAft>
                <a:spcPts val="840"/>
              </a:spcAft>
            </a:pPr>
            <a:r>
              <a:rPr lang="es-ES_tradnl" sz="1050" dirty="0">
                <a:solidFill>
                  <a:srgbClr val="FFFFFF"/>
                </a:solidFill>
                <a:latin typeface="Arial"/>
              </a:rPr>
              <a:t>Información de Medicare</a:t>
            </a:r>
            <a:br>
              <a:rPr lang="en-US" sz="1050" dirty="0">
                <a:solidFill>
                  <a:srgbClr val="FFFFFF"/>
                </a:solidFill>
                <a:latin typeface="Arial"/>
              </a:rPr>
            </a:br>
            <a:r>
              <a:rPr lang="en-US" sz="1050" dirty="0">
                <a:solidFill>
                  <a:srgbClr val="FFFFFF"/>
                </a:solidFill>
                <a:latin typeface="Arial"/>
              </a:rPr>
              <a:t>(800) 633-4227</a:t>
            </a:r>
          </a:p>
          <a:p>
            <a:pPr marL="230700" indent="-266700">
              <a:lnSpc>
                <a:spcPct val="113000"/>
              </a:lnSpc>
              <a:spcAft>
                <a:spcPts val="840"/>
              </a:spcAft>
            </a:pPr>
            <a:r>
              <a:rPr lang="es-ES_tradnl" sz="1050" dirty="0">
                <a:solidFill>
                  <a:srgbClr val="FFFFFF"/>
                </a:solidFill>
                <a:latin typeface="Arial"/>
              </a:rPr>
              <a:t>Línea directa de fraude a </a:t>
            </a:r>
            <a:r>
              <a:rPr lang="es-ES_tradnl" sz="1050" dirty="0" err="1">
                <a:solidFill>
                  <a:srgbClr val="FFFFFF"/>
                </a:solidFill>
                <a:latin typeface="Arial"/>
              </a:rPr>
              <a:t>Medicaid</a:t>
            </a:r>
            <a:br>
              <a:rPr lang="en-US" sz="1050" dirty="0">
                <a:solidFill>
                  <a:srgbClr val="FFFFFF"/>
                </a:solidFill>
                <a:latin typeface="Arial"/>
              </a:rPr>
            </a:br>
            <a:r>
              <a:rPr lang="en-US" sz="1050" dirty="0">
                <a:solidFill>
                  <a:srgbClr val="FFFFFF"/>
                </a:solidFill>
                <a:latin typeface="Arial"/>
              </a:rPr>
              <a:t>(800) 447-8477</a:t>
            </a:r>
          </a:p>
          <a:p>
            <a:pPr marL="230700" indent="-266700">
              <a:lnSpc>
                <a:spcPct val="113000"/>
              </a:lnSpc>
              <a:spcAft>
                <a:spcPts val="840"/>
              </a:spcAft>
            </a:pPr>
            <a:r>
              <a:rPr lang="es-ES_tradnl" sz="1050" dirty="0">
                <a:solidFill>
                  <a:srgbClr val="FFFFFF"/>
                </a:solidFill>
                <a:latin typeface="Arial"/>
              </a:rPr>
              <a:t>Administración de Seguridad Social</a:t>
            </a:r>
            <a:br>
              <a:rPr lang="en-US" sz="1050" dirty="0">
                <a:solidFill>
                  <a:srgbClr val="FFFFFF"/>
                </a:solidFill>
                <a:latin typeface="Arial"/>
              </a:rPr>
            </a:br>
            <a:r>
              <a:rPr lang="en-US" sz="1050" dirty="0">
                <a:solidFill>
                  <a:srgbClr val="FFFFFF"/>
                </a:solidFill>
                <a:latin typeface="Arial"/>
              </a:rPr>
              <a:t>(800) 772-1213</a:t>
            </a:r>
          </a:p>
          <a:p>
            <a:pPr marL="228600" indent="-228600">
              <a:lnSpc>
                <a:spcPct val="113000"/>
              </a:lnSpc>
              <a:spcAft>
                <a:spcPts val="840"/>
              </a:spcAft>
            </a:pPr>
            <a:r>
              <a:rPr lang="es-ES_tradnl" sz="1050" dirty="0">
                <a:solidFill>
                  <a:srgbClr val="FFFFFF"/>
                </a:solidFill>
                <a:latin typeface="Arial"/>
              </a:rPr>
              <a:t>Fiscal general de Texas</a:t>
            </a:r>
            <a:br>
              <a:rPr lang="en-US" sz="1050" dirty="0">
                <a:solidFill>
                  <a:srgbClr val="FFFFFF"/>
                </a:solidFill>
                <a:latin typeface="Arial"/>
              </a:rPr>
            </a:br>
            <a:r>
              <a:rPr lang="es-ES_tradnl" sz="1050" dirty="0">
                <a:solidFill>
                  <a:srgbClr val="FFFFFF"/>
                </a:solidFill>
                <a:latin typeface="Arial"/>
              </a:rPr>
              <a:t>Línea directa para consumidores</a:t>
            </a:r>
            <a:br>
              <a:rPr lang="en-US" sz="1050" dirty="0">
                <a:solidFill>
                  <a:srgbClr val="FFFFFF"/>
                </a:solidFill>
                <a:latin typeface="Arial"/>
              </a:rPr>
            </a:br>
            <a:r>
              <a:rPr lang="en-US" sz="1050" dirty="0">
                <a:solidFill>
                  <a:srgbClr val="FFFFFF"/>
                </a:solidFill>
                <a:latin typeface="Arial"/>
              </a:rPr>
              <a:t>(800) 621-0508</a:t>
            </a:r>
          </a:p>
          <a:p>
            <a:pPr marL="230700" indent="-266700">
              <a:lnSpc>
                <a:spcPct val="113000"/>
              </a:lnSpc>
              <a:spcAft>
                <a:spcPts val="840"/>
              </a:spcAft>
            </a:pPr>
            <a:r>
              <a:rPr lang="es-ES_tradnl" sz="1050" dirty="0">
                <a:solidFill>
                  <a:srgbClr val="FFFFFF"/>
                </a:solidFill>
                <a:latin typeface="Arial"/>
              </a:rPr>
              <a:t>Departamento de Seguros de Texas (800) 252-3439</a:t>
            </a:r>
          </a:p>
          <a:p>
            <a:pPr marL="230700" indent="-266700">
              <a:lnSpc>
                <a:spcPct val="113000"/>
              </a:lnSpc>
              <a:spcAft>
                <a:spcPts val="840"/>
              </a:spcAft>
            </a:pPr>
            <a:r>
              <a:rPr lang="es-ES_tradnl" sz="1050" dirty="0">
                <a:solidFill>
                  <a:srgbClr val="FFFFFF"/>
                </a:solidFill>
                <a:latin typeface="Arial"/>
              </a:rPr>
              <a:t>Departamento de Servicios Familiares y de Protección de Texas</a:t>
            </a:r>
            <a:br>
              <a:rPr lang="en-US" sz="1050" dirty="0">
                <a:solidFill>
                  <a:srgbClr val="FFFFFF"/>
                </a:solidFill>
                <a:latin typeface="Arial"/>
              </a:rPr>
            </a:br>
            <a:r>
              <a:rPr lang="en-US" sz="1050" dirty="0">
                <a:solidFill>
                  <a:srgbClr val="FFFFFF"/>
                </a:solidFill>
                <a:latin typeface="Arial"/>
              </a:rPr>
              <a:t>(800) 252-5400</a:t>
            </a:r>
          </a:p>
          <a:p>
            <a:pPr marL="230700" indent="-266700">
              <a:lnSpc>
                <a:spcPct val="113000"/>
              </a:lnSpc>
              <a:spcAft>
                <a:spcPts val="840"/>
              </a:spcAft>
            </a:pPr>
            <a:r>
              <a:rPr lang="es-ES_tradnl" sz="1050" dirty="0">
                <a:solidFill>
                  <a:srgbClr val="FFFFFF"/>
                </a:solidFill>
                <a:latin typeface="Arial"/>
              </a:rPr>
              <a:t>Agencias de Ancianidad del Área de Texas</a:t>
            </a:r>
            <a:br>
              <a:rPr lang="en-US" sz="1050" dirty="0">
                <a:solidFill>
                  <a:srgbClr val="FFFFFF"/>
                </a:solidFill>
                <a:latin typeface="Arial"/>
              </a:rPr>
            </a:br>
            <a:r>
              <a:rPr lang="en-US" sz="1050" dirty="0">
                <a:solidFill>
                  <a:srgbClr val="FFFFFF"/>
                </a:solidFill>
                <a:latin typeface="Arial"/>
              </a:rPr>
              <a:t>(800) 252-9240</a:t>
            </a:r>
          </a:p>
          <a:p>
            <a:pPr marL="230700" indent="-266700">
              <a:lnSpc>
                <a:spcPct val="113000"/>
              </a:lnSpc>
              <a:spcAft>
                <a:spcPts val="840"/>
              </a:spcAft>
            </a:pPr>
            <a:r>
              <a:rPr lang="es-ES_tradnl" sz="1050" dirty="0" err="1">
                <a:solidFill>
                  <a:srgbClr val="FFFFFF"/>
                </a:solidFill>
                <a:latin typeface="Arial"/>
              </a:rPr>
              <a:t>Medicaid</a:t>
            </a:r>
            <a:r>
              <a:rPr lang="es-ES_tradnl" sz="1050" dirty="0">
                <a:solidFill>
                  <a:srgbClr val="FFFFFF"/>
                </a:solidFill>
                <a:latin typeface="Arial"/>
              </a:rPr>
              <a:t> de Texas</a:t>
            </a:r>
            <a:br>
              <a:rPr lang="en-US" sz="1050" dirty="0">
                <a:solidFill>
                  <a:srgbClr val="FFFFFF"/>
                </a:solidFill>
                <a:latin typeface="Arial"/>
              </a:rPr>
            </a:br>
            <a:r>
              <a:rPr lang="en-US" sz="1050" dirty="0">
                <a:solidFill>
                  <a:srgbClr val="FFFFFF"/>
                </a:solidFill>
                <a:latin typeface="Arial"/>
              </a:rPr>
              <a:t>2-1-1</a:t>
            </a:r>
          </a:p>
          <a:p>
            <a:pPr marL="230700" indent="-266700">
              <a:lnSpc>
                <a:spcPct val="113000"/>
              </a:lnSpc>
              <a:spcAft>
                <a:spcPts val="840"/>
              </a:spcAft>
            </a:pPr>
            <a:r>
              <a:rPr lang="es-ES_tradnl" sz="1050" dirty="0">
                <a:solidFill>
                  <a:srgbClr val="FFFFFF"/>
                </a:solidFill>
                <a:latin typeface="Arial"/>
              </a:rPr>
              <a:t>Texas Senior Medicare </a:t>
            </a:r>
            <a:r>
              <a:rPr lang="es-ES_tradnl" sz="1050" dirty="0" err="1">
                <a:solidFill>
                  <a:srgbClr val="FFFFFF"/>
                </a:solidFill>
                <a:latin typeface="Arial"/>
              </a:rPr>
              <a:t>Patrol</a:t>
            </a:r>
            <a:br>
              <a:rPr lang="en-US" sz="1050" dirty="0">
                <a:solidFill>
                  <a:srgbClr val="FFFFFF"/>
                </a:solidFill>
                <a:latin typeface="Arial"/>
              </a:rPr>
            </a:br>
            <a:r>
              <a:rPr lang="en-US" sz="1050" dirty="0">
                <a:solidFill>
                  <a:srgbClr val="FFFFFF"/>
                </a:solidFill>
                <a:latin typeface="Arial"/>
              </a:rPr>
              <a:t>(888) 341-6187</a:t>
            </a:r>
          </a:p>
          <a:p>
            <a:pPr marL="230700" indent="-266700">
              <a:lnSpc>
                <a:spcPct val="113000"/>
              </a:lnSpc>
              <a:spcAft>
                <a:spcPts val="840"/>
              </a:spcAft>
            </a:pPr>
            <a:r>
              <a:rPr lang="es-ES_tradnl" sz="1050" dirty="0">
                <a:solidFill>
                  <a:srgbClr val="FFFFFF"/>
                </a:solidFill>
                <a:latin typeface="Arial"/>
              </a:rPr>
              <a:t>Administraciones de Veteranos</a:t>
            </a:r>
            <a:br>
              <a:rPr lang="en-US" sz="1050" dirty="0">
                <a:solidFill>
                  <a:srgbClr val="FFFFFF"/>
                </a:solidFill>
                <a:latin typeface="Arial"/>
              </a:rPr>
            </a:br>
            <a:r>
              <a:rPr lang="en-US" sz="1050" dirty="0">
                <a:solidFill>
                  <a:srgbClr val="FFFFFF"/>
                </a:solidFill>
                <a:latin typeface="Arial"/>
              </a:rPr>
              <a:t>(800) 827-1000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1001</Words>
  <Application>Microsoft Office PowerPoint</Application>
  <PresentationFormat>Custom</PresentationFormat>
  <Paragraphs>73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2020aaabrochure _2004/07 aaa brochure-2 col</dc:title>
  <dc:subject/>
  <dc:creator>kkeener</dc:creator>
  <cp:keywords/>
  <cp:lastModifiedBy>Doni Green</cp:lastModifiedBy>
  <cp:revision>13</cp:revision>
  <dcterms:modified xsi:type="dcterms:W3CDTF">2020-07-16T10:26:19Z</dcterms:modified>
</cp:coreProperties>
</file>